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drawings/drawing2.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1"/>
  </p:notesMasterIdLst>
  <p:sldIdLst>
    <p:sldId id="259" r:id="rId2"/>
    <p:sldId id="260" r:id="rId3"/>
    <p:sldId id="265" r:id="rId4"/>
    <p:sldId id="261" r:id="rId5"/>
    <p:sldId id="262" r:id="rId6"/>
    <p:sldId id="264" r:id="rId7"/>
    <p:sldId id="257" r:id="rId8"/>
    <p:sldId id="258" r:id="rId9"/>
    <p:sldId id="263"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40" autoAdjust="0"/>
    <p:restoredTop sz="94660"/>
  </p:normalViewPr>
  <p:slideViewPr>
    <p:cSldViewPr snapToGrid="0">
      <p:cViewPr varScale="1">
        <p:scale>
          <a:sx n="73" d="100"/>
          <a:sy n="73" d="100"/>
        </p:scale>
        <p:origin x="534"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Documents%20and%20Settings\Administrator\Documenti\Documenti\ARCHIVIO%202014\NGV%20ITALY\TAXATION\quadro%20settore%20dal%202000%20al%202012%20con%20prezzi%20medi%20AGGIORNATO%20.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C:\Users\Flavio\Documents\Documenti\ARCHIVIO%202015\NGV%20ITALY\DAFI\ELABORAZIONI%20FINALI\quadro%20settore%20%20AGGIORNATO%202016%20%20.xlsx" TargetMode="External"/><Relationship Id="rId2" Type="http://schemas.openxmlformats.org/officeDocument/2006/relationships/image" Target="../media/image13.png"/><Relationship Id="rId1" Type="http://schemas.openxmlformats.org/officeDocument/2006/relationships/image" Target="../media/image12.jpeg"/><Relationship Id="rId4" Type="http://schemas.openxmlformats.org/officeDocument/2006/relationships/chartUserShapes" Target="../drawings/drawing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37"/>
    </mc:Choice>
    <mc:Fallback>
      <c:style val="37"/>
    </mc:Fallback>
  </mc:AlternateContent>
  <c:chart>
    <c:autoTitleDeleted val="0"/>
    <c:view3D>
      <c:rotX val="0"/>
      <c:rotY val="50"/>
      <c:depthPercent val="100"/>
      <c:rAngAx val="0"/>
      <c:perspective val="20"/>
    </c:view3D>
    <c:floor>
      <c:thickness val="0"/>
    </c:floor>
    <c:sideWall>
      <c:thickness val="0"/>
      <c:spPr>
        <a:solidFill>
          <a:srgbClr val="FFFF00">
            <a:alpha val="21000"/>
          </a:srgbClr>
        </a:solidFill>
      </c:spPr>
    </c:sideWall>
    <c:backWall>
      <c:thickness val="0"/>
      <c:spPr>
        <a:solidFill>
          <a:srgbClr val="FFFF00">
            <a:alpha val="21000"/>
          </a:srgbClr>
        </a:solidFill>
      </c:spPr>
    </c:backWall>
    <c:plotArea>
      <c:layout>
        <c:manualLayout>
          <c:layoutTarget val="inner"/>
          <c:xMode val="edge"/>
          <c:yMode val="edge"/>
          <c:x val="4.5377892200012794E-2"/>
          <c:y val="3.4254082047485847E-2"/>
          <c:w val="0.7616947406890614"/>
          <c:h val="0.82541548599270587"/>
        </c:manualLayout>
      </c:layout>
      <c:line3DChart>
        <c:grouping val="standard"/>
        <c:varyColors val="0"/>
        <c:ser>
          <c:idx val="0"/>
          <c:order val="0"/>
          <c:tx>
            <c:v>RETROFIT</c:v>
          </c:tx>
          <c:cat>
            <c:numRef>
              <c:f>SCENARI!$Q$74:$AE$74</c:f>
              <c:numCache>
                <c:formatCode>General</c:formatCode>
                <c:ptCount val="14"/>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numCache>
            </c:numRef>
          </c:cat>
          <c:val>
            <c:numRef>
              <c:f>SCENARI!$Q$72:$AE$72</c:f>
              <c:numCache>
                <c:formatCode>General</c:formatCode>
                <c:ptCount val="14"/>
                <c:pt idx="0">
                  <c:v>55</c:v>
                </c:pt>
                <c:pt idx="1">
                  <c:v>56</c:v>
                </c:pt>
                <c:pt idx="2">
                  <c:v>47</c:v>
                </c:pt>
                <c:pt idx="3">
                  <c:v>35</c:v>
                </c:pt>
                <c:pt idx="4">
                  <c:v>15</c:v>
                </c:pt>
                <c:pt idx="5">
                  <c:v>28</c:v>
                </c:pt>
                <c:pt idx="6">
                  <c:v>38</c:v>
                </c:pt>
                <c:pt idx="7">
                  <c:v>35</c:v>
                </c:pt>
                <c:pt idx="8">
                  <c:v>34</c:v>
                </c:pt>
                <c:pt idx="9">
                  <c:v>18</c:v>
                </c:pt>
                <c:pt idx="10">
                  <c:v>12</c:v>
                </c:pt>
                <c:pt idx="11">
                  <c:v>17</c:v>
                </c:pt>
                <c:pt idx="12">
                  <c:v>23</c:v>
                </c:pt>
                <c:pt idx="13">
                  <c:v>24</c:v>
                </c:pt>
              </c:numCache>
            </c:numRef>
          </c:val>
          <c:smooth val="0"/>
          <c:extLst>
            <c:ext xmlns:c16="http://schemas.microsoft.com/office/drawing/2014/chart" uri="{C3380CC4-5D6E-409C-BE32-E72D297353CC}">
              <c16:uniqueId val="{00000000-B948-40FB-BC76-C8FA14031598}"/>
            </c:ext>
          </c:extLst>
        </c:ser>
        <c:ser>
          <c:idx val="2"/>
          <c:order val="1"/>
          <c:tx>
            <c:v>O.E.M.</c:v>
          </c:tx>
          <c:spPr>
            <a:ln w="9525">
              <a:noFill/>
            </a:ln>
          </c:spPr>
          <c:cat>
            <c:numRef>
              <c:f>SCENARI!$Q$74:$AE$74</c:f>
              <c:numCache>
                <c:formatCode>General</c:formatCode>
                <c:ptCount val="14"/>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numCache>
            </c:numRef>
          </c:cat>
          <c:val>
            <c:numRef>
              <c:f>SCENARI!$Q$73:$AE$73</c:f>
              <c:numCache>
                <c:formatCode>General</c:formatCode>
                <c:ptCount val="14"/>
                <c:pt idx="0">
                  <c:v>11</c:v>
                </c:pt>
                <c:pt idx="1">
                  <c:v>13</c:v>
                </c:pt>
                <c:pt idx="2">
                  <c:v>6</c:v>
                </c:pt>
                <c:pt idx="3">
                  <c:v>6</c:v>
                </c:pt>
                <c:pt idx="4">
                  <c:v>12</c:v>
                </c:pt>
                <c:pt idx="5">
                  <c:v>22</c:v>
                </c:pt>
                <c:pt idx="6">
                  <c:v>28</c:v>
                </c:pt>
                <c:pt idx="7">
                  <c:v>65</c:v>
                </c:pt>
                <c:pt idx="8">
                  <c:v>87</c:v>
                </c:pt>
                <c:pt idx="9">
                  <c:v>140</c:v>
                </c:pt>
                <c:pt idx="10">
                  <c:v>84</c:v>
                </c:pt>
                <c:pt idx="11">
                  <c:v>43</c:v>
                </c:pt>
                <c:pt idx="12">
                  <c:v>58</c:v>
                </c:pt>
                <c:pt idx="13">
                  <c:v>74</c:v>
                </c:pt>
              </c:numCache>
            </c:numRef>
          </c:val>
          <c:smooth val="0"/>
          <c:extLst>
            <c:ext xmlns:c16="http://schemas.microsoft.com/office/drawing/2014/chart" uri="{C3380CC4-5D6E-409C-BE32-E72D297353CC}">
              <c16:uniqueId val="{00000001-B948-40FB-BC76-C8FA14031598}"/>
            </c:ext>
          </c:extLst>
        </c:ser>
        <c:ser>
          <c:idx val="1"/>
          <c:order val="2"/>
          <c:tx>
            <c:v>TOTAL</c:v>
          </c:tx>
          <c:cat>
            <c:numRef>
              <c:f>SCENARI!$Q$74:$AE$74</c:f>
              <c:numCache>
                <c:formatCode>General</c:formatCode>
                <c:ptCount val="14"/>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numCache>
            </c:numRef>
          </c:cat>
          <c:val>
            <c:numRef>
              <c:f>SCENARI!$Q$71:$AE$71</c:f>
              <c:numCache>
                <c:formatCode>General</c:formatCode>
                <c:ptCount val="14"/>
                <c:pt idx="0">
                  <c:v>66</c:v>
                </c:pt>
                <c:pt idx="1">
                  <c:v>69</c:v>
                </c:pt>
                <c:pt idx="2">
                  <c:v>53</c:v>
                </c:pt>
                <c:pt idx="3">
                  <c:v>41</c:v>
                </c:pt>
                <c:pt idx="4">
                  <c:v>27</c:v>
                </c:pt>
                <c:pt idx="5">
                  <c:v>50</c:v>
                </c:pt>
                <c:pt idx="6">
                  <c:v>66</c:v>
                </c:pt>
                <c:pt idx="7">
                  <c:v>100</c:v>
                </c:pt>
                <c:pt idx="8">
                  <c:v>121</c:v>
                </c:pt>
                <c:pt idx="9">
                  <c:v>158</c:v>
                </c:pt>
                <c:pt idx="10">
                  <c:v>96</c:v>
                </c:pt>
                <c:pt idx="11">
                  <c:v>60</c:v>
                </c:pt>
                <c:pt idx="12">
                  <c:v>81</c:v>
                </c:pt>
                <c:pt idx="13">
                  <c:v>98</c:v>
                </c:pt>
              </c:numCache>
            </c:numRef>
          </c:val>
          <c:smooth val="0"/>
          <c:extLst>
            <c:ext xmlns:c16="http://schemas.microsoft.com/office/drawing/2014/chart" uri="{C3380CC4-5D6E-409C-BE32-E72D297353CC}">
              <c16:uniqueId val="{00000002-B948-40FB-BC76-C8FA14031598}"/>
            </c:ext>
          </c:extLst>
        </c:ser>
        <c:dLbls>
          <c:showLegendKey val="0"/>
          <c:showVal val="0"/>
          <c:showCatName val="0"/>
          <c:showSerName val="0"/>
          <c:showPercent val="0"/>
          <c:showBubbleSize val="0"/>
        </c:dLbls>
        <c:axId val="202800160"/>
        <c:axId val="202800552"/>
        <c:axId val="254510496"/>
      </c:line3DChart>
      <c:dateAx>
        <c:axId val="202800160"/>
        <c:scaling>
          <c:orientation val="minMax"/>
        </c:scaling>
        <c:delete val="0"/>
        <c:axPos val="b"/>
        <c:numFmt formatCode="General" sourceLinked="0"/>
        <c:majorTickMark val="out"/>
        <c:minorTickMark val="none"/>
        <c:tickLblPos val="nextTo"/>
        <c:txPr>
          <a:bodyPr/>
          <a:lstStyle/>
          <a:p>
            <a:pPr>
              <a:defRPr sz="900" b="1" i="0" baseline="0">
                <a:solidFill>
                  <a:srgbClr val="002060"/>
                </a:solidFill>
                <a:latin typeface="Calibri" pitchFamily="34" charset="0"/>
              </a:defRPr>
            </a:pPr>
            <a:endParaRPr lang="en-US"/>
          </a:p>
        </c:txPr>
        <c:crossAx val="202800552"/>
        <c:crosses val="autoZero"/>
        <c:auto val="0"/>
        <c:lblOffset val="100"/>
        <c:baseTimeUnit val="days"/>
      </c:dateAx>
      <c:valAx>
        <c:axId val="202800552"/>
        <c:scaling>
          <c:orientation val="minMax"/>
          <c:max val="160"/>
          <c:min val="0"/>
        </c:scaling>
        <c:delete val="0"/>
        <c:axPos val="r"/>
        <c:majorGridlines/>
        <c:minorGridlines/>
        <c:numFmt formatCode="General" sourceLinked="0"/>
        <c:majorTickMark val="in"/>
        <c:minorTickMark val="in"/>
        <c:tickLblPos val="low"/>
        <c:spPr>
          <a:ln w="25400" cap="sq">
            <a:miter lim="800000"/>
          </a:ln>
        </c:spPr>
        <c:txPr>
          <a:bodyPr rot="60000" anchor="ctr" anchorCtr="1"/>
          <a:lstStyle/>
          <a:p>
            <a:pPr>
              <a:defRPr sz="1000" b="0" i="0" baseline="0">
                <a:solidFill>
                  <a:srgbClr val="002060"/>
                </a:solidFill>
                <a:latin typeface="Comic Sans MS" pitchFamily="66" charset="0"/>
              </a:defRPr>
            </a:pPr>
            <a:endParaRPr lang="en-US"/>
          </a:p>
        </c:txPr>
        <c:crossAx val="202800160"/>
        <c:crosses val="max"/>
        <c:crossBetween val="between"/>
        <c:majorUnit val="10"/>
        <c:minorUnit val="10"/>
      </c:valAx>
      <c:serAx>
        <c:axId val="254510496"/>
        <c:scaling>
          <c:orientation val="minMax"/>
        </c:scaling>
        <c:delete val="0"/>
        <c:axPos val="b"/>
        <c:numFmt formatCode="dd/mm/yyyy" sourceLinked="0"/>
        <c:majorTickMark val="out"/>
        <c:minorTickMark val="none"/>
        <c:tickLblPos val="nextTo"/>
        <c:spPr>
          <a:ln w="3175">
            <a:solidFill>
              <a:srgbClr val="808080"/>
            </a:solidFill>
            <a:prstDash val="solid"/>
          </a:ln>
        </c:spPr>
        <c:txPr>
          <a:bodyPr rot="-1380000" vert="horz"/>
          <a:lstStyle/>
          <a:p>
            <a:pPr>
              <a:defRPr sz="1000" b="0" i="0" u="none" strike="noStrike" baseline="0">
                <a:solidFill>
                  <a:srgbClr val="002060"/>
                </a:solidFill>
                <a:latin typeface="Calibri"/>
                <a:ea typeface="Calibri"/>
                <a:cs typeface="Calibri"/>
              </a:defRPr>
            </a:pPr>
            <a:endParaRPr lang="en-US"/>
          </a:p>
        </c:txPr>
        <c:crossAx val="202800552"/>
        <c:crosses val="autoZero"/>
        <c:tickLblSkip val="1"/>
        <c:tickMarkSkip val="1"/>
      </c:serAx>
      <c:spPr>
        <a:noFill/>
        <a:ln w="25400">
          <a:noFill/>
        </a:ln>
      </c:spPr>
    </c:plotArea>
    <c:legend>
      <c:legendPos val="r"/>
      <c:layout>
        <c:manualLayout>
          <c:xMode val="edge"/>
          <c:yMode val="edge"/>
          <c:x val="0.87716661619220682"/>
          <c:y val="0.41751819750490993"/>
          <c:w val="9.3418669645278576E-2"/>
          <c:h val="0.20021140020540942"/>
        </c:manualLayout>
      </c:layout>
      <c:overlay val="0"/>
      <c:txPr>
        <a:bodyPr/>
        <a:lstStyle/>
        <a:p>
          <a:pPr>
            <a:defRPr sz="900" baseline="0">
              <a:latin typeface="Comic Sans MS" pitchFamily="66" charset="0"/>
            </a:defRPr>
          </a:pPr>
          <a:endParaRPr lang="en-US"/>
        </a:p>
      </c:txPr>
    </c:legend>
    <c:plotVisOnly val="1"/>
    <c:dispBlanksAs val="gap"/>
    <c:showDLblsOverMax val="0"/>
  </c:chart>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35"/>
    </mc:Choice>
    <mc:Fallback>
      <c:style val="35"/>
    </mc:Fallback>
  </mc:AlternateContent>
  <c:chart>
    <c:autoTitleDeleted val="1"/>
    <c:view3D>
      <c:rotX val="0"/>
      <c:rotY val="40"/>
      <c:depthPercent val="100"/>
      <c:rAngAx val="0"/>
      <c:perspective val="50"/>
    </c:view3D>
    <c:floor>
      <c:thickness val="0"/>
      <c:spPr>
        <a:blipFill dpi="0" rotWithShape="1">
          <a:blip xmlns:r="http://schemas.openxmlformats.org/officeDocument/2006/relationships" r:embed="rId1">
            <a:alphaModFix amt="15000"/>
          </a:blip>
          <a:srcRect/>
          <a:tile tx="50800" ty="44450" sx="100000" sy="100000" flip="x" algn="tl"/>
        </a:blipFill>
        <a:ln>
          <a:solidFill>
            <a:srgbClr val="4F81BD">
              <a:shade val="95000"/>
              <a:satMod val="105000"/>
            </a:srgbClr>
          </a:solidFill>
        </a:ln>
      </c:spPr>
      <c:pictureOptions>
        <c:pictureFormat val="stretch"/>
      </c:pictureOptions>
    </c:floor>
    <c:sideWall>
      <c:thickness val="0"/>
      <c:spPr>
        <a:blipFill dpi="0" rotWithShape="1">
          <a:blip xmlns:r="http://schemas.openxmlformats.org/officeDocument/2006/relationships" r:embed="rId2"/>
          <a:srcRect/>
          <a:stretch>
            <a:fillRect/>
          </a:stretch>
        </a:blipFill>
      </c:spPr>
      <c:pictureOptions>
        <c:pictureFormat val="stretch"/>
      </c:pictureOptions>
    </c:sideWall>
    <c:backWall>
      <c:thickness val="0"/>
      <c:spPr>
        <a:blipFill dpi="0" rotWithShape="1">
          <a:blip xmlns:r="http://schemas.openxmlformats.org/officeDocument/2006/relationships" r:embed="rId2"/>
          <a:srcRect/>
          <a:stretch>
            <a:fillRect/>
          </a:stretch>
        </a:blipFill>
      </c:spPr>
      <c:pictureOptions>
        <c:pictureFormat val="stretch"/>
      </c:pictureOptions>
    </c:backWall>
    <c:plotArea>
      <c:layout>
        <c:manualLayout>
          <c:layoutTarget val="inner"/>
          <c:xMode val="edge"/>
          <c:yMode val="edge"/>
          <c:x val="5.2356385226491137E-2"/>
          <c:y val="4.7417499250396455E-2"/>
          <c:w val="0.8571410246268768"/>
          <c:h val="0.88190097496874742"/>
        </c:manualLayout>
      </c:layout>
      <c:line3DChart>
        <c:grouping val="standard"/>
        <c:varyColors val="0"/>
        <c:ser>
          <c:idx val="3"/>
          <c:order val="2"/>
          <c:tx>
            <c:strRef>
              <c:f>'costo carburanti '!$J$2</c:f>
              <c:strCache>
                <c:ptCount val="1"/>
                <c:pt idx="0">
                  <c:v>DIESEL</c:v>
                </c:pt>
              </c:strCache>
            </c:strRef>
          </c:tx>
          <c:spPr>
            <a:solidFill>
              <a:schemeClr val="accent3">
                <a:lumMod val="60000"/>
                <a:lumOff val="40000"/>
              </a:schemeClr>
            </a:solidFill>
            <a:scene3d>
              <a:camera prst="orthographicFront"/>
              <a:lightRig rig="threePt" dir="t"/>
            </a:scene3d>
            <a:sp3d prstMaterial="matte">
              <a:contourClr>
                <a:srgbClr val="000000"/>
              </a:contourClr>
            </a:sp3d>
          </c:spPr>
          <c:cat>
            <c:numRef>
              <c:f>'costo carburanti '!$A$7:$A$18</c:f>
              <c:numCache>
                <c:formatCode>General</c:formatCode>
                <c:ptCount val="12"/>
                <c:pt idx="0">
                  <c:v>2004</c:v>
                </c:pt>
                <c:pt idx="1">
                  <c:v>2005</c:v>
                </c:pt>
                <c:pt idx="2">
                  <c:v>2006</c:v>
                </c:pt>
                <c:pt idx="3">
                  <c:v>2007</c:v>
                </c:pt>
                <c:pt idx="4">
                  <c:v>2008</c:v>
                </c:pt>
                <c:pt idx="5">
                  <c:v>2009</c:v>
                </c:pt>
                <c:pt idx="6">
                  <c:v>2010</c:v>
                </c:pt>
                <c:pt idx="7">
                  <c:v>2011</c:v>
                </c:pt>
                <c:pt idx="8">
                  <c:v>2012</c:v>
                </c:pt>
                <c:pt idx="9">
                  <c:v>2013</c:v>
                </c:pt>
                <c:pt idx="10">
                  <c:v>2014</c:v>
                </c:pt>
                <c:pt idx="11">
                  <c:v>2015</c:v>
                </c:pt>
              </c:numCache>
            </c:numRef>
          </c:cat>
          <c:val>
            <c:numRef>
              <c:f>'costo carburanti '!$J$7:$J$18</c:f>
              <c:numCache>
                <c:formatCode>#,##0.00_ ;\-#,##0.00\ </c:formatCode>
                <c:ptCount val="12"/>
                <c:pt idx="0">
                  <c:v>0.94027000000000005</c:v>
                </c:pt>
                <c:pt idx="1">
                  <c:v>1.1097999999999999</c:v>
                </c:pt>
                <c:pt idx="2">
                  <c:v>1.16418</c:v>
                </c:pt>
                <c:pt idx="3">
                  <c:v>1.1637</c:v>
                </c:pt>
                <c:pt idx="4">
                  <c:v>1.34429</c:v>
                </c:pt>
                <c:pt idx="5">
                  <c:v>1.0668599999999999</c:v>
                </c:pt>
                <c:pt idx="6">
                  <c:v>1.2158599999999999</c:v>
                </c:pt>
                <c:pt idx="7">
                  <c:v>1.4188700000000001</c:v>
                </c:pt>
                <c:pt idx="8">
                  <c:v>1.70556</c:v>
                </c:pt>
                <c:pt idx="9">
                  <c:v>1.6579200000000001</c:v>
                </c:pt>
                <c:pt idx="10" formatCode="General">
                  <c:v>1.61</c:v>
                </c:pt>
                <c:pt idx="11" formatCode="General">
                  <c:v>1.44</c:v>
                </c:pt>
              </c:numCache>
            </c:numRef>
          </c:val>
          <c:smooth val="0"/>
          <c:extLst>
            <c:ext xmlns:c16="http://schemas.microsoft.com/office/drawing/2014/chart" uri="{C3380CC4-5D6E-409C-BE32-E72D297353CC}">
              <c16:uniqueId val="{00000000-DD75-47A2-9506-B8170D2D9205}"/>
            </c:ext>
          </c:extLst>
        </c:ser>
        <c:ser>
          <c:idx val="2"/>
          <c:order val="0"/>
          <c:tx>
            <c:strRef>
              <c:f>'costo carburanti '!$H$2</c:f>
              <c:strCache>
                <c:ptCount val="1"/>
                <c:pt idx="0">
                  <c:v>NG</c:v>
                </c:pt>
              </c:strCache>
            </c:strRef>
          </c:tx>
          <c:spPr>
            <a:solidFill>
              <a:srgbClr val="FFFF00"/>
            </a:solidFill>
          </c:spPr>
          <c:cat>
            <c:numRef>
              <c:f>'costo carburanti '!$A$7:$A$18</c:f>
              <c:numCache>
                <c:formatCode>General</c:formatCode>
                <c:ptCount val="12"/>
                <c:pt idx="0">
                  <c:v>2004</c:v>
                </c:pt>
                <c:pt idx="1">
                  <c:v>2005</c:v>
                </c:pt>
                <c:pt idx="2">
                  <c:v>2006</c:v>
                </c:pt>
                <c:pt idx="3">
                  <c:v>2007</c:v>
                </c:pt>
                <c:pt idx="4">
                  <c:v>2008</c:v>
                </c:pt>
                <c:pt idx="5">
                  <c:v>2009</c:v>
                </c:pt>
                <c:pt idx="6">
                  <c:v>2010</c:v>
                </c:pt>
                <c:pt idx="7">
                  <c:v>2011</c:v>
                </c:pt>
                <c:pt idx="8">
                  <c:v>2012</c:v>
                </c:pt>
                <c:pt idx="9">
                  <c:v>2013</c:v>
                </c:pt>
                <c:pt idx="10">
                  <c:v>2014</c:v>
                </c:pt>
                <c:pt idx="11">
                  <c:v>2015</c:v>
                </c:pt>
              </c:numCache>
            </c:numRef>
          </c:cat>
          <c:val>
            <c:numRef>
              <c:f>'costo carburanti '!$H$7:$H$18</c:f>
              <c:numCache>
                <c:formatCode>#,##0.00_ ;\-#,##0.00\ </c:formatCode>
                <c:ptCount val="12"/>
                <c:pt idx="0">
                  <c:v>0.64900000000000002</c:v>
                </c:pt>
                <c:pt idx="1">
                  <c:v>0.70399999999999996</c:v>
                </c:pt>
                <c:pt idx="2">
                  <c:v>0.78900000000000003</c:v>
                </c:pt>
                <c:pt idx="3">
                  <c:v>0.81899999999999995</c:v>
                </c:pt>
                <c:pt idx="4">
                  <c:v>0.97299999999999998</c:v>
                </c:pt>
                <c:pt idx="5">
                  <c:v>0.86699999999999999</c:v>
                </c:pt>
                <c:pt idx="6">
                  <c:v>0.85699999999999998</c:v>
                </c:pt>
                <c:pt idx="7">
                  <c:v>0.90500000000000003</c:v>
                </c:pt>
                <c:pt idx="8">
                  <c:v>0.97499999999999998</c:v>
                </c:pt>
                <c:pt idx="9">
                  <c:v>0.99</c:v>
                </c:pt>
                <c:pt idx="10" formatCode="General">
                  <c:v>0.97</c:v>
                </c:pt>
                <c:pt idx="11" formatCode="General">
                  <c:v>0.95</c:v>
                </c:pt>
              </c:numCache>
            </c:numRef>
          </c:val>
          <c:smooth val="0"/>
          <c:extLst>
            <c:ext xmlns:c16="http://schemas.microsoft.com/office/drawing/2014/chart" uri="{C3380CC4-5D6E-409C-BE32-E72D297353CC}">
              <c16:uniqueId val="{00000001-DD75-47A2-9506-B8170D2D9205}"/>
            </c:ext>
          </c:extLst>
        </c:ser>
        <c:ser>
          <c:idx val="0"/>
          <c:order val="1"/>
          <c:tx>
            <c:strRef>
              <c:f>'costo carburanti '!$I$2</c:f>
              <c:strCache>
                <c:ptCount val="1"/>
                <c:pt idx="0">
                  <c:v>GASOLINE </c:v>
                </c:pt>
              </c:strCache>
            </c:strRef>
          </c:tx>
          <c:spPr>
            <a:solidFill>
              <a:srgbClr val="EEECE1">
                <a:lumMod val="75000"/>
                <a:alpha val="73000"/>
              </a:srgbClr>
            </a:solidFill>
          </c:spPr>
          <c:cat>
            <c:numRef>
              <c:f>'costo carburanti '!$A$7:$A$18</c:f>
              <c:numCache>
                <c:formatCode>General</c:formatCode>
                <c:ptCount val="12"/>
                <c:pt idx="0">
                  <c:v>2004</c:v>
                </c:pt>
                <c:pt idx="1">
                  <c:v>2005</c:v>
                </c:pt>
                <c:pt idx="2">
                  <c:v>2006</c:v>
                </c:pt>
                <c:pt idx="3">
                  <c:v>2007</c:v>
                </c:pt>
                <c:pt idx="4">
                  <c:v>2008</c:v>
                </c:pt>
                <c:pt idx="5">
                  <c:v>2009</c:v>
                </c:pt>
                <c:pt idx="6">
                  <c:v>2010</c:v>
                </c:pt>
                <c:pt idx="7">
                  <c:v>2011</c:v>
                </c:pt>
                <c:pt idx="8">
                  <c:v>2012</c:v>
                </c:pt>
                <c:pt idx="9">
                  <c:v>2013</c:v>
                </c:pt>
                <c:pt idx="10">
                  <c:v>2014</c:v>
                </c:pt>
                <c:pt idx="11">
                  <c:v>2015</c:v>
                </c:pt>
              </c:numCache>
            </c:numRef>
          </c:cat>
          <c:val>
            <c:numRef>
              <c:f>'costo carburanti '!$I$7:$I$18</c:f>
              <c:numCache>
                <c:formatCode>#,##0.00_ ;\-#,##0.00\ </c:formatCode>
                <c:ptCount val="12"/>
                <c:pt idx="0">
                  <c:v>1.125</c:v>
                </c:pt>
                <c:pt idx="1">
                  <c:v>1.2205999999999999</c:v>
                </c:pt>
                <c:pt idx="2">
                  <c:v>1.2856000000000001</c:v>
                </c:pt>
                <c:pt idx="3">
                  <c:v>1.2991999999999999</c:v>
                </c:pt>
                <c:pt idx="4">
                  <c:v>1.3809199999999999</c:v>
                </c:pt>
                <c:pt idx="5">
                  <c:v>1.2148300000000001</c:v>
                </c:pt>
                <c:pt idx="6">
                  <c:v>1.3644000000000001</c:v>
                </c:pt>
                <c:pt idx="7">
                  <c:v>1.538</c:v>
                </c:pt>
                <c:pt idx="8">
                  <c:v>1.7872600000000001</c:v>
                </c:pt>
                <c:pt idx="9">
                  <c:v>1.74864</c:v>
                </c:pt>
                <c:pt idx="10" formatCode="General">
                  <c:v>1.71</c:v>
                </c:pt>
                <c:pt idx="11" formatCode="General">
                  <c:v>1.57</c:v>
                </c:pt>
              </c:numCache>
            </c:numRef>
          </c:val>
          <c:smooth val="0"/>
          <c:extLst>
            <c:ext xmlns:c16="http://schemas.microsoft.com/office/drawing/2014/chart" uri="{C3380CC4-5D6E-409C-BE32-E72D297353CC}">
              <c16:uniqueId val="{00000002-DD75-47A2-9506-B8170D2D9205}"/>
            </c:ext>
          </c:extLst>
        </c:ser>
        <c:ser>
          <c:idx val="1"/>
          <c:order val="3"/>
          <c:tx>
            <c:strRef>
              <c:f>'costo carburanti '!$K$2</c:f>
              <c:strCache>
                <c:ptCount val="1"/>
                <c:pt idx="0">
                  <c:v>LPG </c:v>
                </c:pt>
              </c:strCache>
            </c:strRef>
          </c:tx>
          <c:cat>
            <c:numRef>
              <c:f>'costo carburanti '!$A$7:$A$18</c:f>
              <c:numCache>
                <c:formatCode>General</c:formatCode>
                <c:ptCount val="12"/>
                <c:pt idx="0">
                  <c:v>2004</c:v>
                </c:pt>
                <c:pt idx="1">
                  <c:v>2005</c:v>
                </c:pt>
                <c:pt idx="2">
                  <c:v>2006</c:v>
                </c:pt>
                <c:pt idx="3">
                  <c:v>2007</c:v>
                </c:pt>
                <c:pt idx="4">
                  <c:v>2008</c:v>
                </c:pt>
                <c:pt idx="5">
                  <c:v>2009</c:v>
                </c:pt>
                <c:pt idx="6">
                  <c:v>2010</c:v>
                </c:pt>
                <c:pt idx="7">
                  <c:v>2011</c:v>
                </c:pt>
                <c:pt idx="8">
                  <c:v>2012</c:v>
                </c:pt>
                <c:pt idx="9">
                  <c:v>2013</c:v>
                </c:pt>
                <c:pt idx="10">
                  <c:v>2014</c:v>
                </c:pt>
                <c:pt idx="11">
                  <c:v>2015</c:v>
                </c:pt>
              </c:numCache>
            </c:numRef>
          </c:cat>
          <c:val>
            <c:numRef>
              <c:f>'costo carburanti '!$K$7:$K$18</c:f>
              <c:numCache>
                <c:formatCode>#,##0.00_ ;\-#,##0.00\ </c:formatCode>
                <c:ptCount val="12"/>
                <c:pt idx="0">
                  <c:v>0.53922999999999999</c:v>
                </c:pt>
                <c:pt idx="1">
                  <c:v>0.56989999999999996</c:v>
                </c:pt>
                <c:pt idx="2">
                  <c:v>0.64742999999999995</c:v>
                </c:pt>
                <c:pt idx="3">
                  <c:v>0.626</c:v>
                </c:pt>
                <c:pt idx="4">
                  <c:v>0.68059999999999998</c:v>
                </c:pt>
                <c:pt idx="5">
                  <c:v>0.56125000000000003</c:v>
                </c:pt>
                <c:pt idx="6">
                  <c:v>0.66117000000000004</c:v>
                </c:pt>
                <c:pt idx="7">
                  <c:v>0.76261999999999996</c:v>
                </c:pt>
                <c:pt idx="8">
                  <c:v>0.82313999999999998</c:v>
                </c:pt>
                <c:pt idx="9">
                  <c:v>0.80549999999999999</c:v>
                </c:pt>
                <c:pt idx="10" formatCode="_(* #,##0.00_);_(* \(#,##0.00\);_(* &quot;-&quot;??_);_(@_)">
                  <c:v>0.77</c:v>
                </c:pt>
                <c:pt idx="11" formatCode="_(* #,##0.00_);_(* \(#,##0.00\);_(* &quot;-&quot;??_);_(@_)">
                  <c:v>0.63</c:v>
                </c:pt>
              </c:numCache>
            </c:numRef>
          </c:val>
          <c:smooth val="0"/>
          <c:extLst>
            <c:ext xmlns:c16="http://schemas.microsoft.com/office/drawing/2014/chart" uri="{C3380CC4-5D6E-409C-BE32-E72D297353CC}">
              <c16:uniqueId val="{00000003-DD75-47A2-9506-B8170D2D9205}"/>
            </c:ext>
          </c:extLst>
        </c:ser>
        <c:dLbls>
          <c:showLegendKey val="0"/>
          <c:showVal val="0"/>
          <c:showCatName val="0"/>
          <c:showSerName val="0"/>
          <c:showPercent val="0"/>
          <c:showBubbleSize val="0"/>
        </c:dLbls>
        <c:axId val="202802120"/>
        <c:axId val="202802512"/>
        <c:axId val="338622472"/>
      </c:line3DChart>
      <c:dateAx>
        <c:axId val="202802120"/>
        <c:scaling>
          <c:orientation val="minMax"/>
        </c:scaling>
        <c:delete val="0"/>
        <c:axPos val="b"/>
        <c:minorGridlines/>
        <c:numFmt formatCode="General" sourceLinked="0"/>
        <c:majorTickMark val="in"/>
        <c:minorTickMark val="out"/>
        <c:tickLblPos val="nextTo"/>
        <c:txPr>
          <a:bodyPr rot="-480000" vert="horz"/>
          <a:lstStyle/>
          <a:p>
            <a:pPr>
              <a:defRPr b="1" i="0" baseline="0">
                <a:solidFill>
                  <a:srgbClr val="002060"/>
                </a:solidFill>
                <a:latin typeface="Comic Sans MS" pitchFamily="66" charset="0"/>
              </a:defRPr>
            </a:pPr>
            <a:endParaRPr lang="en-US"/>
          </a:p>
        </c:txPr>
        <c:crossAx val="202802512"/>
        <c:crossesAt val="0.5"/>
        <c:auto val="0"/>
        <c:lblOffset val="100"/>
        <c:baseTimeUnit val="days"/>
        <c:majorUnit val="1"/>
        <c:majorTimeUnit val="days"/>
        <c:minorUnit val="1"/>
        <c:minorTimeUnit val="days"/>
      </c:dateAx>
      <c:valAx>
        <c:axId val="202802512"/>
        <c:scaling>
          <c:orientation val="minMax"/>
          <c:max val="1.8"/>
          <c:min val="0.55000000000000004"/>
        </c:scaling>
        <c:delete val="0"/>
        <c:axPos val="r"/>
        <c:majorGridlines>
          <c:spPr>
            <a:ln w="6350">
              <a:solidFill>
                <a:schemeClr val="accent6">
                  <a:lumMod val="75000"/>
                </a:schemeClr>
              </a:solidFill>
            </a:ln>
          </c:spPr>
        </c:majorGridlines>
        <c:numFmt formatCode="#,##0.00_ ;\-#,##0.00\ " sourceLinked="1"/>
        <c:majorTickMark val="in"/>
        <c:minorTickMark val="in"/>
        <c:tickLblPos val="nextTo"/>
        <c:spPr>
          <a:noFill/>
        </c:spPr>
        <c:txPr>
          <a:bodyPr rot="0" vert="horz" anchor="ctr" anchorCtr="0"/>
          <a:lstStyle/>
          <a:p>
            <a:pPr>
              <a:defRPr b="1" i="0" baseline="0">
                <a:solidFill>
                  <a:srgbClr val="002060"/>
                </a:solidFill>
                <a:latin typeface="Comic Sans MS" pitchFamily="66" charset="0"/>
              </a:defRPr>
            </a:pPr>
            <a:endParaRPr lang="en-US"/>
          </a:p>
        </c:txPr>
        <c:crossAx val="202802120"/>
        <c:crosses val="max"/>
        <c:crossBetween val="midCat"/>
        <c:majorUnit val="0.1"/>
        <c:minorUnit val="0.05"/>
      </c:valAx>
      <c:serAx>
        <c:axId val="338622472"/>
        <c:scaling>
          <c:orientation val="minMax"/>
        </c:scaling>
        <c:delete val="1"/>
        <c:axPos val="b"/>
        <c:majorTickMark val="out"/>
        <c:minorTickMark val="none"/>
        <c:tickLblPos val="none"/>
        <c:crossAx val="202802512"/>
        <c:crossesAt val="0.5"/>
      </c:serAx>
      <c:spPr>
        <a:noFill/>
        <a:ln w="25400">
          <a:noFill/>
        </a:ln>
      </c:spPr>
    </c:plotArea>
    <c:plotVisOnly val="1"/>
    <c:dispBlanksAs val="gap"/>
    <c:showDLblsOverMax val="0"/>
  </c:chart>
  <c:spPr>
    <a:noFill/>
    <a:scene3d>
      <a:camera prst="orthographicFront"/>
      <a:lightRig rig="threePt" dir="t"/>
    </a:scene3d>
  </c:spPr>
  <c:externalData r:id="rId3">
    <c:autoUpdate val="0"/>
  </c:externalData>
  <c:userShapes r:id="rId4"/>
</c:chartSpace>
</file>

<file path=ppt/drawings/drawing1.xml><?xml version="1.0" encoding="utf-8"?>
<c:userShapes xmlns:c="http://schemas.openxmlformats.org/drawingml/2006/chart">
  <cdr:relSizeAnchor xmlns:cdr="http://schemas.openxmlformats.org/drawingml/2006/chartDrawing">
    <cdr:from>
      <cdr:x>0.23483</cdr:x>
      <cdr:y>0.0375</cdr:y>
    </cdr:from>
    <cdr:to>
      <cdr:x>0.46063</cdr:x>
      <cdr:y>0.1275</cdr:y>
    </cdr:to>
    <cdr:sp macro="" textlink="">
      <cdr:nvSpPr>
        <cdr:cNvPr id="2" name="CasellaDiTesto 1"/>
        <cdr:cNvSpPr txBox="1"/>
      </cdr:nvSpPr>
      <cdr:spPr>
        <a:xfrm xmlns:a="http://schemas.openxmlformats.org/drawingml/2006/main">
          <a:off x="2147287" y="228499"/>
          <a:ext cx="2064674" cy="54839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it-IT" sz="1400" b="1" dirty="0">
              <a:latin typeface="Comic Sans MS" pitchFamily="66" charset="0"/>
            </a:rPr>
            <a:t>new NGVs  in ITALY </a:t>
          </a:r>
        </a:p>
      </cdr:txBody>
    </cdr:sp>
  </cdr:relSizeAnchor>
  <cdr:relSizeAnchor xmlns:cdr="http://schemas.openxmlformats.org/drawingml/2006/chartDrawing">
    <cdr:from>
      <cdr:x>0.16138</cdr:x>
      <cdr:y>0.77996</cdr:y>
    </cdr:from>
    <cdr:to>
      <cdr:x>0.23225</cdr:x>
      <cdr:y>0.82723</cdr:y>
    </cdr:to>
    <cdr:sp macro="" textlink="">
      <cdr:nvSpPr>
        <cdr:cNvPr id="3" name="CasellaDiTesto 2"/>
        <cdr:cNvSpPr txBox="1"/>
      </cdr:nvSpPr>
      <cdr:spPr>
        <a:xfrm xmlns:a="http://schemas.openxmlformats.org/drawingml/2006/main">
          <a:off x="1475657" y="4752528"/>
          <a:ext cx="648072" cy="28803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it-IT" sz="1200" b="1" dirty="0">
              <a:latin typeface="Comic Sans MS" pitchFamily="66" charset="0"/>
            </a:rPr>
            <a:t>years</a:t>
          </a:r>
        </a:p>
      </cdr:txBody>
    </cdr:sp>
  </cdr:relSizeAnchor>
  <cdr:relSizeAnchor xmlns:cdr="http://schemas.openxmlformats.org/drawingml/2006/chartDrawing">
    <cdr:from>
      <cdr:x>0.00791</cdr:x>
      <cdr:y>0.1475</cdr:y>
    </cdr:from>
    <cdr:to>
      <cdr:x>0.18354</cdr:x>
      <cdr:y>0.2075</cdr:y>
    </cdr:to>
    <cdr:sp macro="" textlink="">
      <cdr:nvSpPr>
        <cdr:cNvPr id="4" name="CasellaDiTesto 3"/>
        <cdr:cNvSpPr txBox="1"/>
      </cdr:nvSpPr>
      <cdr:spPr>
        <a:xfrm xmlns:a="http://schemas.openxmlformats.org/drawingml/2006/main">
          <a:off x="38100" y="449580"/>
          <a:ext cx="845820" cy="18288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it-IT"/>
        </a:p>
      </cdr:txBody>
    </cdr:sp>
  </cdr:relSizeAnchor>
  <cdr:relSizeAnchor xmlns:cdr="http://schemas.openxmlformats.org/drawingml/2006/chartDrawing">
    <cdr:from>
      <cdr:x>0.01176</cdr:x>
      <cdr:y>0.10636</cdr:y>
    </cdr:from>
    <cdr:to>
      <cdr:x>0.10486</cdr:x>
      <cdr:y>0.1625</cdr:y>
    </cdr:to>
    <cdr:sp macro="" textlink="">
      <cdr:nvSpPr>
        <cdr:cNvPr id="5" name="CasellaDiTesto 4"/>
        <cdr:cNvSpPr txBox="1"/>
      </cdr:nvSpPr>
      <cdr:spPr>
        <a:xfrm xmlns:a="http://schemas.openxmlformats.org/drawingml/2006/main">
          <a:off x="107504" y="648072"/>
          <a:ext cx="851355" cy="34211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it-IT" sz="1200" b="1" dirty="0">
              <a:latin typeface="Comic Sans MS" pitchFamily="66" charset="0"/>
            </a:rPr>
            <a:t>thousand</a:t>
          </a:r>
        </a:p>
      </cdr:txBody>
    </cdr:sp>
  </cdr:relSizeAnchor>
  <cdr:relSizeAnchor xmlns:cdr="http://schemas.openxmlformats.org/drawingml/2006/chartDrawing">
    <cdr:from>
      <cdr:x>0.65462</cdr:x>
      <cdr:y>0.35693</cdr:y>
    </cdr:from>
    <cdr:to>
      <cdr:x>0.77272</cdr:x>
      <cdr:y>0.4042</cdr:y>
    </cdr:to>
    <cdr:sp macro="" textlink="">
      <cdr:nvSpPr>
        <cdr:cNvPr id="6" name="CasellaDiTesto 1"/>
        <cdr:cNvSpPr txBox="1"/>
      </cdr:nvSpPr>
      <cdr:spPr>
        <a:xfrm xmlns:a="http://schemas.openxmlformats.org/drawingml/2006/main" rot="19312158">
          <a:off x="5985865" y="2174859"/>
          <a:ext cx="1079858" cy="28803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r>
            <a:rPr lang="it-IT" sz="1200" b="1" dirty="0" smtClean="0">
              <a:solidFill>
                <a:srgbClr val="002060"/>
              </a:solidFill>
              <a:latin typeface="Comic Sans MS" pitchFamily="66" charset="0"/>
            </a:rPr>
            <a:t>Total NGVs</a:t>
          </a:r>
          <a:endParaRPr lang="it-IT" sz="1200" b="1" dirty="0">
            <a:solidFill>
              <a:srgbClr val="002060"/>
            </a:solidFill>
            <a:latin typeface="Comic Sans MS" pitchFamily="66" charset="0"/>
          </a:endParaRPr>
        </a:p>
      </cdr:txBody>
    </cdr:sp>
  </cdr:relSizeAnchor>
  <cdr:relSizeAnchor xmlns:cdr="http://schemas.openxmlformats.org/drawingml/2006/chartDrawing">
    <cdr:from>
      <cdr:x>0.5731</cdr:x>
      <cdr:y>0.52385</cdr:y>
    </cdr:from>
    <cdr:to>
      <cdr:x>0.64337</cdr:x>
      <cdr:y>0.57112</cdr:y>
    </cdr:to>
    <cdr:sp macro="" textlink="">
      <cdr:nvSpPr>
        <cdr:cNvPr id="7" name="CasellaDiTesto 1"/>
        <cdr:cNvSpPr txBox="1"/>
      </cdr:nvSpPr>
      <cdr:spPr>
        <a:xfrm xmlns:a="http://schemas.openxmlformats.org/drawingml/2006/main" rot="19312158">
          <a:off x="5240439" y="3191969"/>
          <a:ext cx="642525" cy="28803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r>
            <a:rPr lang="it-IT" sz="1200" b="1" dirty="0" smtClean="0">
              <a:solidFill>
                <a:srgbClr val="002060"/>
              </a:solidFill>
              <a:latin typeface="Comic Sans MS" pitchFamily="66" charset="0"/>
            </a:rPr>
            <a:t>OEM</a:t>
          </a:r>
          <a:endParaRPr lang="it-IT" sz="1200" b="1" dirty="0">
            <a:solidFill>
              <a:srgbClr val="002060"/>
            </a:solidFill>
            <a:latin typeface="Comic Sans MS" pitchFamily="66" charset="0"/>
          </a:endParaRPr>
        </a:p>
      </cdr:txBody>
    </cdr:sp>
  </cdr:relSizeAnchor>
  <cdr:relSizeAnchor xmlns:cdr="http://schemas.openxmlformats.org/drawingml/2006/chartDrawing">
    <cdr:from>
      <cdr:x>0.48639</cdr:x>
      <cdr:y>0.64499</cdr:y>
    </cdr:from>
    <cdr:to>
      <cdr:x>0.59723</cdr:x>
      <cdr:y>0.69226</cdr:y>
    </cdr:to>
    <cdr:sp macro="" textlink="">
      <cdr:nvSpPr>
        <cdr:cNvPr id="8" name="CasellaDiTesto 1"/>
        <cdr:cNvSpPr txBox="1"/>
      </cdr:nvSpPr>
      <cdr:spPr>
        <a:xfrm xmlns:a="http://schemas.openxmlformats.org/drawingml/2006/main" rot="20794719">
          <a:off x="4447571" y="3930116"/>
          <a:ext cx="1013523" cy="28803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r>
            <a:rPr lang="it-IT" sz="1200" b="1" dirty="0" smtClean="0">
              <a:solidFill>
                <a:srgbClr val="002060"/>
              </a:solidFill>
              <a:latin typeface="Comic Sans MS" pitchFamily="66" charset="0"/>
            </a:rPr>
            <a:t>RETROFIT</a:t>
          </a:r>
          <a:endParaRPr lang="it-IT" sz="1200" b="1" dirty="0">
            <a:solidFill>
              <a:srgbClr val="002060"/>
            </a:solidFill>
            <a:latin typeface="Comic Sans MS" pitchFamily="66" charset="0"/>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0.18969</cdr:x>
      <cdr:y>0.11265</cdr:y>
    </cdr:from>
    <cdr:to>
      <cdr:x>0.86465</cdr:x>
      <cdr:y>0.19099</cdr:y>
    </cdr:to>
    <cdr:sp macro="" textlink="">
      <cdr:nvSpPr>
        <cdr:cNvPr id="2" name="CasellaDiTesto 1"/>
        <cdr:cNvSpPr txBox="1"/>
      </cdr:nvSpPr>
      <cdr:spPr>
        <a:xfrm xmlns:a="http://schemas.openxmlformats.org/drawingml/2006/main">
          <a:off x="2115556" y="749112"/>
          <a:ext cx="7527851" cy="52099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it-IT" sz="3600" dirty="0" smtClean="0">
              <a:solidFill>
                <a:srgbClr val="C00000"/>
              </a:solidFill>
              <a:latin typeface="Comic Sans MS" panose="030F0702030302020204" pitchFamily="66" charset="0"/>
            </a:rPr>
            <a:t>FUEL PRICE DIFFERENCIAL </a:t>
          </a:r>
          <a:endParaRPr lang="en-US" sz="3600" dirty="0">
            <a:solidFill>
              <a:srgbClr val="C00000"/>
            </a:solidFill>
            <a:latin typeface="Comic Sans MS" panose="030F0702030302020204" pitchFamily="66" charset="0"/>
          </a:endParaRPr>
        </a:p>
      </cdr:txBody>
    </cdr:sp>
  </cdr:relSizeAnchor>
  <cdr:relSizeAnchor xmlns:cdr="http://schemas.openxmlformats.org/drawingml/2006/chartDrawing">
    <cdr:from>
      <cdr:x>0.79792</cdr:x>
      <cdr:y>0.21657</cdr:y>
    </cdr:from>
    <cdr:to>
      <cdr:x>0.87133</cdr:x>
      <cdr:y>0.26134</cdr:y>
    </cdr:to>
    <cdr:sp macro="" textlink="">
      <cdr:nvSpPr>
        <cdr:cNvPr id="3" name="CasellaDiTesto 2"/>
        <cdr:cNvSpPr txBox="1"/>
      </cdr:nvSpPr>
      <cdr:spPr>
        <a:xfrm xmlns:a="http://schemas.openxmlformats.org/drawingml/2006/main" rot="1236055">
          <a:off x="8899129" y="1440229"/>
          <a:ext cx="818707" cy="29771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0.77629</cdr:x>
      <cdr:y>0.20633</cdr:y>
    </cdr:from>
    <cdr:to>
      <cdr:x>0.85853</cdr:x>
      <cdr:y>0.25304</cdr:y>
    </cdr:to>
    <cdr:sp macro="" textlink="">
      <cdr:nvSpPr>
        <cdr:cNvPr id="4" name="CasellaDiTesto 3"/>
        <cdr:cNvSpPr txBox="1"/>
      </cdr:nvSpPr>
      <cdr:spPr>
        <a:xfrm xmlns:a="http://schemas.openxmlformats.org/drawingml/2006/main" rot="1417074">
          <a:off x="8657929" y="1372102"/>
          <a:ext cx="917200" cy="31062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it-IT" sz="1600" b="1" dirty="0" smtClean="0">
              <a:solidFill>
                <a:srgbClr val="C00000"/>
              </a:solidFill>
              <a:latin typeface="Calibri" panose="020F0502020204030204" pitchFamily="34" charset="0"/>
            </a:rPr>
            <a:t>gasoline</a:t>
          </a:r>
          <a:endParaRPr lang="en-US" sz="1600" b="1" dirty="0">
            <a:solidFill>
              <a:srgbClr val="C00000"/>
            </a:solidFill>
            <a:latin typeface="Calibri" panose="020F0502020204030204" pitchFamily="34" charset="0"/>
          </a:endParaRPr>
        </a:p>
      </cdr:txBody>
    </cdr:sp>
  </cdr:relSizeAnchor>
  <cdr:relSizeAnchor xmlns:cdr="http://schemas.openxmlformats.org/drawingml/2006/chartDrawing">
    <cdr:from>
      <cdr:x>0.70655</cdr:x>
      <cdr:y>0.26409</cdr:y>
    </cdr:from>
    <cdr:to>
      <cdr:x>0.78879</cdr:x>
      <cdr:y>0.3108</cdr:y>
    </cdr:to>
    <cdr:sp macro="" textlink="">
      <cdr:nvSpPr>
        <cdr:cNvPr id="5" name="CasellaDiTesto 1"/>
        <cdr:cNvSpPr txBox="1"/>
      </cdr:nvSpPr>
      <cdr:spPr>
        <a:xfrm xmlns:a="http://schemas.openxmlformats.org/drawingml/2006/main" rot="1553694">
          <a:off x="7880054" y="1756277"/>
          <a:ext cx="917200" cy="310629"/>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it-IT" sz="1600" b="1" dirty="0" smtClean="0">
              <a:solidFill>
                <a:srgbClr val="C00000"/>
              </a:solidFill>
              <a:latin typeface="Calibri" panose="020F0502020204030204" pitchFamily="34" charset="0"/>
            </a:rPr>
            <a:t>diesel</a:t>
          </a:r>
          <a:endParaRPr lang="en-US" sz="1600" b="1" dirty="0">
            <a:solidFill>
              <a:srgbClr val="C00000"/>
            </a:solidFill>
            <a:latin typeface="Calibri" panose="020F0502020204030204" pitchFamily="34"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103D24-9A76-4294-8325-066A950A6B95}" type="datetimeFigureOut">
              <a:rPr lang="en-US" smtClean="0"/>
              <a:t>5/26/2016</a:t>
            </a:fld>
            <a:endParaRPr lang="en-US"/>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1BB8B9-CA63-4205-8BE6-C06261E08DEB}" type="slidenum">
              <a:rPr lang="en-US" smtClean="0"/>
              <a:t>‹N›</a:t>
            </a:fld>
            <a:endParaRPr lang="en-US"/>
          </a:p>
        </p:txBody>
      </p:sp>
    </p:spTree>
    <p:extLst>
      <p:ext uri="{BB962C8B-B14F-4D97-AF65-F5344CB8AC3E}">
        <p14:creationId xmlns:p14="http://schemas.microsoft.com/office/powerpoint/2010/main" val="5421754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7463A89E-542D-43FB-8C4F-430E859D5629}" type="slidenum">
              <a:rPr lang="it-IT" smtClean="0"/>
              <a:pPr/>
              <a:t>5</a:t>
            </a:fld>
            <a:endParaRPr lang="it-IT"/>
          </a:p>
        </p:txBody>
      </p:sp>
    </p:spTree>
    <p:extLst>
      <p:ext uri="{BB962C8B-B14F-4D97-AF65-F5344CB8AC3E}">
        <p14:creationId xmlns:p14="http://schemas.microsoft.com/office/powerpoint/2010/main" val="73357219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it-IT" smtClean="0"/>
              <a:t>Fare clic per modificare lo stile del titolo</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5/26/2016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it-IT" smtClean="0"/>
              <a:t>Fare clic per modificare lo stile del titolo</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Fare clic sull'icona per inserire un'immagine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Date Placeholder 4"/>
          <p:cNvSpPr>
            <a:spLocks noGrp="1"/>
          </p:cNvSpPr>
          <p:nvPr>
            <p:ph type="dt" sz="half" idx="10"/>
          </p:nvPr>
        </p:nvSpPr>
        <p:spPr/>
        <p:txBody>
          <a:bodyPr/>
          <a:lstStyle/>
          <a:p>
            <a:fld id="{48A87A34-81AB-432B-8DAE-1953F412C126}" type="datetimeFigureOut">
              <a:rPr lang="en-US" dirty="0"/>
              <a:t>5/26/2016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it-IT" smtClean="0"/>
              <a:t>Fare clic per modificare lo stile del titolo</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Date Placeholder 4"/>
          <p:cNvSpPr>
            <a:spLocks noGrp="1"/>
          </p:cNvSpPr>
          <p:nvPr>
            <p:ph type="dt" sz="half" idx="10"/>
          </p:nvPr>
        </p:nvSpPr>
        <p:spPr/>
        <p:txBody>
          <a:bodyPr/>
          <a:lstStyle/>
          <a:p>
            <a:fld id="{48A87A34-81AB-432B-8DAE-1953F412C126}" type="datetimeFigureOut">
              <a:rPr lang="en-US" dirty="0"/>
              <a:t>5/26/2016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it-IT" smtClean="0"/>
              <a:t>Fare clic per modificare lo stile del titolo</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Date Placeholder 4"/>
          <p:cNvSpPr>
            <a:spLocks noGrp="1"/>
          </p:cNvSpPr>
          <p:nvPr>
            <p:ph type="dt" sz="half" idx="10"/>
          </p:nvPr>
        </p:nvSpPr>
        <p:spPr/>
        <p:txBody>
          <a:bodyPr/>
          <a:lstStyle/>
          <a:p>
            <a:fld id="{48A87A34-81AB-432B-8DAE-1953F412C126}" type="datetimeFigureOut">
              <a:rPr lang="en-US" dirty="0"/>
              <a:t>5/26/2016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it-IT" smtClean="0"/>
              <a:t>Fare clic per modificare lo stile del titolo</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Date Placeholder 4"/>
          <p:cNvSpPr>
            <a:spLocks noGrp="1"/>
          </p:cNvSpPr>
          <p:nvPr>
            <p:ph type="dt" sz="half" idx="10"/>
          </p:nvPr>
        </p:nvSpPr>
        <p:spPr/>
        <p:txBody>
          <a:bodyPr/>
          <a:lstStyle/>
          <a:p>
            <a:fld id="{48A87A34-81AB-432B-8DAE-1953F412C126}" type="datetimeFigureOut">
              <a:rPr lang="en-US" dirty="0"/>
              <a:t>5/26/2016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it-IT" smtClean="0"/>
              <a:t>Fare clic per modificare lo stile del titolo</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Modifica gli stili del testo dello schema</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Modifica gli stili del testo dello schema</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Modifica gli stili del testo dello schema</a:t>
            </a:r>
          </a:p>
        </p:txBody>
      </p:sp>
      <p:sp>
        <p:nvSpPr>
          <p:cNvPr id="3" name="Date Placeholder 2"/>
          <p:cNvSpPr>
            <a:spLocks noGrp="1"/>
          </p:cNvSpPr>
          <p:nvPr>
            <p:ph type="dt" sz="half" idx="10"/>
          </p:nvPr>
        </p:nvSpPr>
        <p:spPr/>
        <p:txBody>
          <a:bodyPr/>
          <a:lstStyle/>
          <a:p>
            <a:fld id="{48A87A34-81AB-432B-8DAE-1953F412C126}" type="datetimeFigureOut">
              <a:rPr lang="en-US" dirty="0"/>
              <a:t>5/26/2016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it-IT" smtClean="0"/>
              <a:t>Fare clic per modificare lo stile del titolo</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Modifica gli stili del testo dello schema</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Modifica gli stili del testo dello schema</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Modifica gli stili del testo dello schema</a:t>
            </a:r>
          </a:p>
        </p:txBody>
      </p:sp>
      <p:sp>
        <p:nvSpPr>
          <p:cNvPr id="3" name="Date Placeholder 2"/>
          <p:cNvSpPr>
            <a:spLocks noGrp="1"/>
          </p:cNvSpPr>
          <p:nvPr>
            <p:ph type="dt" sz="half" idx="10"/>
          </p:nvPr>
        </p:nvSpPr>
        <p:spPr/>
        <p:txBody>
          <a:bodyPr/>
          <a:lstStyle/>
          <a:p>
            <a:fld id="{48A87A34-81AB-432B-8DAE-1953F412C126}" type="datetimeFigureOut">
              <a:rPr lang="en-US" dirty="0"/>
              <a:t>5/26/2016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5/26/2016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it-IT" smtClean="0"/>
              <a:t>Fare clic per modificare lo stile del titolo</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5/26/2016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Only Title">
    <p:spTree>
      <p:nvGrpSpPr>
        <p:cNvPr id="1" name=""/>
        <p:cNvGrpSpPr/>
        <p:nvPr/>
      </p:nvGrpSpPr>
      <p:grpSpPr>
        <a:xfrm>
          <a:off x="0" y="0"/>
          <a:ext cx="0" cy="0"/>
          <a:chOff x="0" y="0"/>
          <a:chExt cx="0" cy="0"/>
        </a:xfrm>
      </p:grpSpPr>
      <p:sp>
        <p:nvSpPr>
          <p:cNvPr id="9" name="Segnaposto numero diapositiva 5"/>
          <p:cNvSpPr>
            <a:spLocks noGrp="1"/>
          </p:cNvSpPr>
          <p:nvPr>
            <p:ph type="sldNum" sz="quarter" idx="4"/>
          </p:nvPr>
        </p:nvSpPr>
        <p:spPr>
          <a:xfrm>
            <a:off x="11184565" y="6395410"/>
            <a:ext cx="609600" cy="365125"/>
          </a:xfrm>
          <a:prstGeom prst="rect">
            <a:avLst/>
          </a:prstGeom>
        </p:spPr>
        <p:txBody>
          <a:bodyPr vert="horz" lIns="91440" tIns="45720" rIns="91440" bIns="45720" rtlCol="0" anchor="t"/>
          <a:lstStyle>
            <a:lvl1pPr algn="l">
              <a:defRPr sz="900">
                <a:solidFill>
                  <a:schemeClr val="bg1"/>
                </a:solidFill>
                <a:latin typeface="Arial"/>
                <a:cs typeface="Arial"/>
              </a:defRPr>
            </a:lvl1pPr>
          </a:lstStyle>
          <a:p>
            <a:fld id="{04F2263D-2B56-3241-AE08-5B72161B4332}" type="slidenum">
              <a:rPr lang="it-IT" smtClean="0"/>
              <a:pPr/>
              <a:t>‹N›</a:t>
            </a:fld>
            <a:endParaRPr lang="it-IT"/>
          </a:p>
        </p:txBody>
      </p:sp>
      <p:sp>
        <p:nvSpPr>
          <p:cNvPr id="10" name="Titolo 1"/>
          <p:cNvSpPr>
            <a:spLocks noGrp="1"/>
          </p:cNvSpPr>
          <p:nvPr>
            <p:ph type="title"/>
          </p:nvPr>
        </p:nvSpPr>
        <p:spPr>
          <a:xfrm>
            <a:off x="609600" y="140291"/>
            <a:ext cx="11055019" cy="423587"/>
          </a:xfrm>
          <a:prstGeom prst="rect">
            <a:avLst/>
          </a:prstGeom>
        </p:spPr>
        <p:txBody>
          <a:bodyPr lIns="0" tIns="0" rIns="0" bIns="0">
            <a:normAutofit/>
          </a:bodyPr>
          <a:lstStyle>
            <a:lvl1pPr>
              <a:defRPr sz="2200" b="1"/>
            </a:lvl1pPr>
          </a:lstStyle>
          <a:p>
            <a:r>
              <a:rPr lang="it-IT" dirty="0" smtClean="0"/>
              <a:t>Fare clic per modificare stile</a:t>
            </a:r>
            <a:endParaRPr lang="it-IT" dirty="0"/>
          </a:p>
        </p:txBody>
      </p:sp>
      <p:cxnSp>
        <p:nvCxnSpPr>
          <p:cNvPr id="13" name="Connettore 1 12"/>
          <p:cNvCxnSpPr/>
          <p:nvPr userDrawn="1"/>
        </p:nvCxnSpPr>
        <p:spPr>
          <a:xfrm>
            <a:off x="0" y="936091"/>
            <a:ext cx="1919552" cy="0"/>
          </a:xfrm>
          <a:prstGeom prst="line">
            <a:avLst/>
          </a:prstGeom>
          <a:ln w="3175" cap="flat" cmpd="sng" algn="ctr">
            <a:solidFill>
              <a:srgbClr val="C3231E"/>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4" name="Segnaposto testo 4"/>
          <p:cNvSpPr>
            <a:spLocks noGrp="1"/>
          </p:cNvSpPr>
          <p:nvPr>
            <p:ph type="body" sz="quarter" idx="10"/>
          </p:nvPr>
        </p:nvSpPr>
        <p:spPr>
          <a:xfrm>
            <a:off x="609600" y="563877"/>
            <a:ext cx="11055019" cy="344804"/>
          </a:xfrm>
          <a:prstGeom prst="rect">
            <a:avLst/>
          </a:prstGeom>
        </p:spPr>
        <p:txBody>
          <a:bodyPr vert="horz" lIns="0" tIns="0" rIns="0" bIns="0"/>
          <a:lstStyle>
            <a:lvl1pPr marL="0" indent="0">
              <a:buNone/>
              <a:defRPr sz="1600">
                <a:solidFill>
                  <a:srgbClr val="6E6E6E"/>
                </a:solidFill>
              </a:defRPr>
            </a:lvl1pPr>
          </a:lstStyle>
          <a:p>
            <a:pPr lvl="0"/>
            <a:r>
              <a:rPr lang="it-IT" dirty="0" smtClean="0"/>
              <a:t>Fare clic per modificare gli stili del testo dello schema</a:t>
            </a:r>
          </a:p>
        </p:txBody>
      </p:sp>
    </p:spTree>
    <p:extLst>
      <p:ext uri="{BB962C8B-B14F-4D97-AF65-F5344CB8AC3E}">
        <p14:creationId xmlns:p14="http://schemas.microsoft.com/office/powerpoint/2010/main" val="97924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5/26/2016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Modifica gli stili del testo dello schema</a:t>
            </a:r>
          </a:p>
        </p:txBody>
      </p:sp>
      <p:sp>
        <p:nvSpPr>
          <p:cNvPr id="4" name="Date Placeholder 3"/>
          <p:cNvSpPr>
            <a:spLocks noGrp="1"/>
          </p:cNvSpPr>
          <p:nvPr>
            <p:ph type="dt" sz="half" idx="10"/>
          </p:nvPr>
        </p:nvSpPr>
        <p:spPr/>
        <p:txBody>
          <a:bodyPr/>
          <a:lstStyle/>
          <a:p>
            <a:fld id="{48A87A34-81AB-432B-8DAE-1953F412C126}" type="datetimeFigureOut">
              <a:rPr lang="en-US" dirty="0"/>
              <a:t>5/26/2016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it-IT" smtClean="0"/>
              <a:t>Fare clic per modificare lo stile del titolo</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5/26/2016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12" name="Content Placeholder 3"/>
          <p:cNvSpPr>
            <a:spLocks noGrp="1"/>
          </p:cNvSpPr>
          <p:nvPr>
            <p:ph sz="quarter" idx="13"/>
          </p:nvPr>
        </p:nvSpPr>
        <p:spPr>
          <a:xfrm>
            <a:off x="913774" y="3051012"/>
            <a:ext cx="5106027" cy="2740187"/>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13" name="Content Placeholder 5"/>
          <p:cNvSpPr>
            <a:spLocks noGrp="1"/>
          </p:cNvSpPr>
          <p:nvPr>
            <p:ph sz="quarter" idx="14"/>
          </p:nvPr>
        </p:nvSpPr>
        <p:spPr>
          <a:xfrm>
            <a:off x="6172200" y="3051012"/>
            <a:ext cx="5105401" cy="2740187"/>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5/26/2016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5/26/2016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5/26/2016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it-IT" smtClean="0"/>
              <a:t>Fare clic per modificare lo stile del titolo</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Date Placeholder 4"/>
          <p:cNvSpPr>
            <a:spLocks noGrp="1"/>
          </p:cNvSpPr>
          <p:nvPr>
            <p:ph type="dt" sz="half" idx="10"/>
          </p:nvPr>
        </p:nvSpPr>
        <p:spPr/>
        <p:txBody>
          <a:bodyPr/>
          <a:lstStyle/>
          <a:p>
            <a:fld id="{48A87A34-81AB-432B-8DAE-1953F412C126}" type="datetimeFigureOut">
              <a:rPr lang="en-US" dirty="0"/>
              <a:t>5/26/2016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it-IT" smtClean="0"/>
              <a:t>Fare clic per modificare lo stile del titolo</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Fare clic sull'icona per inserire un'immagine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Date Placeholder 4"/>
          <p:cNvSpPr>
            <a:spLocks noGrp="1"/>
          </p:cNvSpPr>
          <p:nvPr>
            <p:ph type="dt" sz="half" idx="10"/>
          </p:nvPr>
        </p:nvSpPr>
        <p:spPr/>
        <p:txBody>
          <a:bodyPr/>
          <a:lstStyle/>
          <a:p>
            <a:fld id="{48A87A34-81AB-432B-8DAE-1953F412C126}" type="datetimeFigureOut">
              <a:rPr lang="en-US" dirty="0"/>
              <a:t>5/26/2016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5/26/2016</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 id="2147483669" r:id="rId18"/>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gif"/><Relationship Id="rId4" Type="http://schemas.openxmlformats.org/officeDocument/2006/relationships/image" Target="../media/image7.tiff"/></Relationships>
</file>

<file path=ppt/slides/_rels/slide3.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8.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110836" y="0"/>
            <a:ext cx="12302835" cy="6900213"/>
          </a:xfrm>
        </p:spPr>
      </p:pic>
    </p:spTree>
    <p:extLst>
      <p:ext uri="{BB962C8B-B14F-4D97-AF65-F5344CB8AC3E}">
        <p14:creationId xmlns:p14="http://schemas.microsoft.com/office/powerpoint/2010/main" val="18108926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38545" y="2741992"/>
            <a:ext cx="12053455" cy="3855360"/>
          </a:xfrm>
        </p:spPr>
        <p:txBody>
          <a:bodyPr>
            <a:noAutofit/>
          </a:bodyPr>
          <a:lstStyle/>
          <a:p>
            <a:r>
              <a:rPr lang="en-US" sz="1400" b="1" dirty="0">
                <a:solidFill>
                  <a:srgbClr val="FF0000"/>
                </a:solidFill>
                <a:latin typeface="Comic Sans MS" pitchFamily="66" charset="0"/>
              </a:rPr>
              <a:t>NGV System Italia, the association of the Italian Industry for natural gas in transport, dates back to 1996, bringing together the most significant companies whose products allow and ease the use of natural gas in transpor</a:t>
            </a:r>
            <a:r>
              <a:rPr lang="en-US" sz="1400" b="1" dirty="0">
                <a:latin typeface="Comic Sans MS" pitchFamily="66" charset="0"/>
              </a:rPr>
              <a:t>t</a:t>
            </a:r>
            <a:endParaRPr lang="it-IT" sz="1400" dirty="0">
              <a:latin typeface="Comic Sans MS" pitchFamily="66" charset="0"/>
            </a:endParaRPr>
          </a:p>
        </p:txBody>
      </p:sp>
      <p:pic>
        <p:nvPicPr>
          <p:cNvPr id="1026" name="Picture 2"/>
          <p:cNvPicPr>
            <a:picLocks noChangeAspect="1" noChangeArrowheads="1"/>
          </p:cNvPicPr>
          <p:nvPr/>
        </p:nvPicPr>
        <p:blipFill>
          <a:blip r:embed="rId2" cstate="print"/>
          <a:srcRect/>
          <a:stretch>
            <a:fillRect/>
          </a:stretch>
        </p:blipFill>
        <p:spPr bwMode="auto">
          <a:xfrm>
            <a:off x="4251415" y="118164"/>
            <a:ext cx="3096344" cy="2623828"/>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7320136" y="116632"/>
            <a:ext cx="3098152" cy="2625360"/>
          </a:xfrm>
          <a:prstGeom prst="rect">
            <a:avLst/>
          </a:prstGeom>
          <a:noFill/>
          <a:ln w="9525">
            <a:noFill/>
            <a:miter lim="800000"/>
            <a:headEnd/>
            <a:tailEnd/>
          </a:ln>
        </p:spPr>
      </p:pic>
      <p:pic>
        <p:nvPicPr>
          <p:cNvPr id="1028" name="Picture 4"/>
          <p:cNvPicPr>
            <a:picLocks noChangeAspect="1" noChangeArrowheads="1"/>
          </p:cNvPicPr>
          <p:nvPr/>
        </p:nvPicPr>
        <p:blipFill>
          <a:blip r:embed="rId4" cstate="print"/>
          <a:srcRect/>
          <a:stretch>
            <a:fillRect/>
          </a:stretch>
        </p:blipFill>
        <p:spPr bwMode="auto">
          <a:xfrm>
            <a:off x="1703512" y="260649"/>
            <a:ext cx="959000" cy="860499"/>
          </a:xfrm>
          <a:prstGeom prst="rect">
            <a:avLst/>
          </a:prstGeom>
          <a:noFill/>
          <a:ln w="9525">
            <a:noFill/>
            <a:miter lim="800000"/>
            <a:headEnd/>
            <a:tailEnd/>
          </a:ln>
          <a:effectLst/>
        </p:spPr>
      </p:pic>
      <p:sp>
        <p:nvSpPr>
          <p:cNvPr id="6" name="Rettangolo 5"/>
          <p:cNvSpPr/>
          <p:nvPr/>
        </p:nvSpPr>
        <p:spPr>
          <a:xfrm>
            <a:off x="344567" y="3633905"/>
            <a:ext cx="11847433" cy="2554545"/>
          </a:xfrm>
          <a:prstGeom prst="rect">
            <a:avLst/>
          </a:prstGeom>
        </p:spPr>
        <p:txBody>
          <a:bodyPr wrap="square">
            <a:spAutoFit/>
          </a:bodyPr>
          <a:lstStyle/>
          <a:p>
            <a:r>
              <a:rPr lang="en-US" sz="2000" dirty="0">
                <a:latin typeface="Comic Sans MS" pitchFamily="66" charset="0"/>
              </a:rPr>
              <a:t>The </a:t>
            </a:r>
            <a:r>
              <a:rPr lang="en-US" sz="2000" b="1" dirty="0">
                <a:solidFill>
                  <a:srgbClr val="C00000"/>
                </a:solidFill>
                <a:latin typeface="Comic Sans MS" pitchFamily="66" charset="0"/>
              </a:rPr>
              <a:t>NGV System Italia </a:t>
            </a:r>
            <a:r>
              <a:rPr lang="en-US" sz="2000" dirty="0">
                <a:latin typeface="Comic Sans MS" pitchFamily="66" charset="0"/>
              </a:rPr>
              <a:t>represents a professional family that:</a:t>
            </a:r>
          </a:p>
          <a:p>
            <a:pPr marL="358775" indent="-358775">
              <a:buBlip>
                <a:blip r:embed="rId5"/>
              </a:buBlip>
            </a:pPr>
            <a:r>
              <a:rPr lang="en-US" sz="2000" dirty="0">
                <a:latin typeface="Comic Sans MS" pitchFamily="66" charset="0"/>
              </a:rPr>
              <a:t>includes HD &amp; LD OEMs as well as  the most qualified Italian system   and </a:t>
            </a:r>
            <a:r>
              <a:rPr lang="it-IT" sz="2000" dirty="0">
                <a:latin typeface="Comic Sans MS" pitchFamily="66" charset="0"/>
              </a:rPr>
              <a:t>equipment manufacturers.</a:t>
            </a:r>
          </a:p>
          <a:p>
            <a:pPr>
              <a:buBlip>
                <a:blip r:embed="rId5"/>
              </a:buBlip>
            </a:pPr>
            <a:r>
              <a:rPr lang="en-US" sz="2000" dirty="0">
                <a:latin typeface="Comic Sans MS" pitchFamily="66" charset="0"/>
              </a:rPr>
              <a:t>  takes part in national and international standards </a:t>
            </a:r>
            <a:r>
              <a:rPr lang="it-IT" sz="2000" dirty="0">
                <a:latin typeface="Comic Sans MS" pitchFamily="66" charset="0"/>
              </a:rPr>
              <a:t>development.</a:t>
            </a:r>
          </a:p>
          <a:p>
            <a:pPr>
              <a:buBlip>
                <a:blip r:embed="rId5"/>
              </a:buBlip>
            </a:pPr>
            <a:r>
              <a:rPr lang="en-US" sz="2000" dirty="0">
                <a:latin typeface="Comic Sans MS" pitchFamily="66" charset="0"/>
              </a:rPr>
              <a:t>  is a privileged environment for information and knowhow </a:t>
            </a:r>
            <a:r>
              <a:rPr lang="it-IT" sz="2000" dirty="0">
                <a:latin typeface="Comic Sans MS" pitchFamily="66" charset="0"/>
              </a:rPr>
              <a:t>exchange.</a:t>
            </a:r>
          </a:p>
          <a:p>
            <a:pPr>
              <a:buBlip>
                <a:blip r:embed="rId5"/>
              </a:buBlip>
              <a:tabLst>
                <a:tab pos="358775" algn="l"/>
              </a:tabLst>
            </a:pPr>
            <a:r>
              <a:rPr lang="en-US" sz="2000" dirty="0">
                <a:latin typeface="Comic Sans MS" pitchFamily="66" charset="0"/>
              </a:rPr>
              <a:t>  constitutes a an important institutional stakeholder for development 	of Natural Gas in Transport</a:t>
            </a:r>
          </a:p>
          <a:p>
            <a:pPr marL="358775" indent="-358775">
              <a:buBlip>
                <a:blip r:embed="rId5"/>
              </a:buBlip>
            </a:pPr>
            <a:r>
              <a:rPr lang="en-US" sz="2000" dirty="0">
                <a:latin typeface="Comic Sans MS" pitchFamily="66" charset="0"/>
              </a:rPr>
              <a:t>is NGV GLOBAL  B.O.D. member, NGV EUROPE member, ANGVA member</a:t>
            </a:r>
            <a:endParaRPr lang="it-IT" sz="2000" dirty="0">
              <a:latin typeface="Comic Sans MS" pitchFamily="66" charset="0"/>
            </a:endParaRPr>
          </a:p>
        </p:txBody>
      </p:sp>
      <p:pic>
        <p:nvPicPr>
          <p:cNvPr id="7" name="77315fbe-ae90-4caa-9f3d-d20ab3bffa36" descr="094250FE-BE6E-47B2-8943-6E12F52DDDFC@localdomain"/>
          <p:cNvPicPr>
            <a:picLocks noChangeAspect="1" noChangeArrowheads="1"/>
          </p:cNvPicPr>
          <p:nvPr/>
        </p:nvPicPr>
        <p:blipFill>
          <a:blip r:embed="rId6" cstate="print"/>
          <a:srcRect/>
          <a:stretch>
            <a:fillRect/>
          </a:stretch>
        </p:blipFill>
        <p:spPr bwMode="auto">
          <a:xfrm>
            <a:off x="344567" y="76889"/>
            <a:ext cx="2717890" cy="1210310"/>
          </a:xfrm>
          <a:prstGeom prst="rect">
            <a:avLst/>
          </a:prstGeom>
          <a:noFill/>
          <a:ln w="9525">
            <a:noFill/>
            <a:miter lim="800000"/>
            <a:headEnd/>
            <a:tailEnd/>
          </a:ln>
        </p:spPr>
      </p:pic>
    </p:spTree>
    <p:extLst>
      <p:ext uri="{BB962C8B-B14F-4D97-AF65-F5344CB8AC3E}">
        <p14:creationId xmlns:p14="http://schemas.microsoft.com/office/powerpoint/2010/main" val="35648727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0" y="221375"/>
            <a:ext cx="12191314" cy="6333423"/>
          </a:xfrm>
          <a:prstGeom prst="rect">
            <a:avLst/>
          </a:prstGeom>
        </p:spPr>
      </p:pic>
    </p:spTree>
    <p:extLst>
      <p:ext uri="{BB962C8B-B14F-4D97-AF65-F5344CB8AC3E}">
        <p14:creationId xmlns:p14="http://schemas.microsoft.com/office/powerpoint/2010/main" val="13533163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Immagine 3" descr="Slide_COVER.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0" cy="679565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26" name="77315fbe-ae90-4caa-9f3d-d20ab3bffa36" descr="094250FE-BE6E-47B2-8943-6E12F52DDDFC@localdomain"/>
          <p:cNvPicPr>
            <a:picLocks noChangeAspect="1" noChangeArrowheads="1"/>
          </p:cNvPicPr>
          <p:nvPr/>
        </p:nvPicPr>
        <p:blipFill>
          <a:blip r:embed="rId3" cstate="print"/>
          <a:srcRect/>
          <a:stretch>
            <a:fillRect/>
          </a:stretch>
        </p:blipFill>
        <p:spPr bwMode="auto">
          <a:xfrm>
            <a:off x="96982" y="155210"/>
            <a:ext cx="3048000" cy="1357312"/>
          </a:xfrm>
          <a:prstGeom prst="rect">
            <a:avLst/>
          </a:prstGeom>
          <a:noFill/>
          <a:ln w="9525">
            <a:noFill/>
            <a:miter lim="800000"/>
            <a:headEnd/>
            <a:tailEnd/>
          </a:ln>
          <a:effectLst/>
        </p:spPr>
      </p:pic>
      <p:sp>
        <p:nvSpPr>
          <p:cNvPr id="5" name="CasellaDiTesto 4"/>
          <p:cNvSpPr txBox="1"/>
          <p:nvPr/>
        </p:nvSpPr>
        <p:spPr>
          <a:xfrm>
            <a:off x="0" y="1391581"/>
            <a:ext cx="14034654" cy="4832092"/>
          </a:xfrm>
          <a:prstGeom prst="rect">
            <a:avLst/>
          </a:prstGeom>
          <a:noFill/>
        </p:spPr>
        <p:txBody>
          <a:bodyPr wrap="square" rtlCol="0">
            <a:spAutoFit/>
          </a:bodyPr>
          <a:lstStyle/>
          <a:p>
            <a:r>
              <a:rPr lang="it-IT" sz="4000" b="1" dirty="0">
                <a:solidFill>
                  <a:srgbClr val="FFFF00"/>
                </a:solidFill>
              </a:rPr>
              <a:t>   </a:t>
            </a:r>
            <a:r>
              <a:rPr lang="it-IT" sz="4000" b="1" dirty="0" smtClean="0">
                <a:solidFill>
                  <a:srgbClr val="FFFF00"/>
                </a:solidFill>
              </a:rPr>
              <a:t>                    </a:t>
            </a:r>
            <a:r>
              <a:rPr lang="it-IT" sz="4400" b="1" dirty="0" err="1" smtClean="0">
                <a:solidFill>
                  <a:srgbClr val="FFFF00"/>
                </a:solidFill>
              </a:rPr>
              <a:t>NGVs</a:t>
            </a:r>
            <a:r>
              <a:rPr lang="it-IT" sz="4400" b="1" dirty="0" smtClean="0">
                <a:solidFill>
                  <a:srgbClr val="FFFF00"/>
                </a:solidFill>
              </a:rPr>
              <a:t>  </a:t>
            </a:r>
            <a:r>
              <a:rPr lang="it-IT" sz="4400" b="1" dirty="0">
                <a:solidFill>
                  <a:srgbClr val="FFFF00"/>
                </a:solidFill>
              </a:rPr>
              <a:t>DEVELOPMENT KEY FACTORS:</a:t>
            </a:r>
          </a:p>
          <a:p>
            <a:pPr marL="2187575" lvl="4" indent="-358775">
              <a:buFont typeface="Arial" pitchFamily="34" charset="0"/>
              <a:buChar char="•"/>
            </a:pPr>
            <a:r>
              <a:rPr lang="it-IT" sz="4400" b="1" dirty="0" err="1" smtClean="0">
                <a:solidFill>
                  <a:srgbClr val="FFFF00"/>
                </a:solidFill>
                <a:latin typeface="Comic Sans MS" pitchFamily="66" charset="0"/>
              </a:rPr>
              <a:t>Available</a:t>
            </a:r>
            <a:r>
              <a:rPr lang="it-IT" sz="4400" b="1" dirty="0" smtClean="0">
                <a:solidFill>
                  <a:srgbClr val="FFFF00"/>
                </a:solidFill>
                <a:latin typeface="Comic Sans MS" pitchFamily="66" charset="0"/>
              </a:rPr>
              <a:t> </a:t>
            </a:r>
            <a:r>
              <a:rPr lang="it-IT" sz="4400" b="1" dirty="0">
                <a:solidFill>
                  <a:srgbClr val="FFFF00"/>
                </a:solidFill>
                <a:latin typeface="Comic Sans MS" pitchFamily="66" charset="0"/>
              </a:rPr>
              <a:t>and affordable technology</a:t>
            </a:r>
          </a:p>
          <a:p>
            <a:pPr marL="2187575" lvl="4" indent="-358775">
              <a:buFont typeface="Arial" pitchFamily="34" charset="0"/>
              <a:buChar char="•"/>
            </a:pPr>
            <a:r>
              <a:rPr lang="it-IT" sz="4400" b="1" dirty="0">
                <a:solidFill>
                  <a:srgbClr val="FFFF00"/>
                </a:solidFill>
                <a:latin typeface="Comic Sans MS" pitchFamily="66" charset="0"/>
              </a:rPr>
              <a:t>Fuels price differencial</a:t>
            </a:r>
          </a:p>
          <a:p>
            <a:pPr marL="2187575" lvl="4" indent="-358775">
              <a:buFont typeface="Arial" pitchFamily="34" charset="0"/>
              <a:buChar char="•"/>
            </a:pPr>
            <a:r>
              <a:rPr lang="it-IT" sz="4400" b="1" dirty="0">
                <a:solidFill>
                  <a:srgbClr val="FFFF00"/>
                </a:solidFill>
                <a:latin typeface="Comic Sans MS" pitchFamily="66" charset="0"/>
              </a:rPr>
              <a:t>Developed refuelling network</a:t>
            </a:r>
          </a:p>
          <a:p>
            <a:pPr marL="2187575" lvl="4" indent="-358775">
              <a:buFont typeface="Arial" pitchFamily="34" charset="0"/>
              <a:buChar char="•"/>
            </a:pPr>
            <a:r>
              <a:rPr lang="it-IT" sz="4400" b="1" dirty="0">
                <a:solidFill>
                  <a:srgbClr val="FFFF00"/>
                </a:solidFill>
                <a:latin typeface="Comic Sans MS" pitchFamily="66" charset="0"/>
              </a:rPr>
              <a:t>Applicable standards and Regulations</a:t>
            </a:r>
          </a:p>
          <a:p>
            <a:pPr marL="2187575" lvl="4" indent="-358775">
              <a:buFont typeface="Arial" pitchFamily="34" charset="0"/>
              <a:buChar char="•"/>
            </a:pPr>
            <a:r>
              <a:rPr lang="it-IT" sz="4400" b="1" dirty="0" err="1" smtClean="0">
                <a:solidFill>
                  <a:srgbClr val="FFFF00"/>
                </a:solidFill>
                <a:latin typeface="Comic Sans MS" pitchFamily="66" charset="0"/>
              </a:rPr>
              <a:t>Competence</a:t>
            </a:r>
            <a:r>
              <a:rPr lang="it-IT" sz="4400" b="1" dirty="0" smtClean="0">
                <a:solidFill>
                  <a:srgbClr val="FFFF00"/>
                </a:solidFill>
                <a:latin typeface="Comic Sans MS" pitchFamily="66" charset="0"/>
              </a:rPr>
              <a:t> </a:t>
            </a:r>
            <a:r>
              <a:rPr lang="it-IT" sz="4400" b="1" dirty="0">
                <a:solidFill>
                  <a:srgbClr val="FFFF00"/>
                </a:solidFill>
                <a:latin typeface="Comic Sans MS" pitchFamily="66" charset="0"/>
              </a:rPr>
              <a:t>of operatives </a:t>
            </a:r>
          </a:p>
          <a:p>
            <a:pPr marL="2187575" lvl="4" indent="-358775">
              <a:buFont typeface="Arial" pitchFamily="34" charset="0"/>
              <a:buChar char="•"/>
            </a:pPr>
            <a:r>
              <a:rPr lang="it-IT" sz="4400" b="1" dirty="0">
                <a:solidFill>
                  <a:srgbClr val="FFFF00"/>
                </a:solidFill>
                <a:latin typeface="Comic Sans MS" pitchFamily="66" charset="0"/>
              </a:rPr>
              <a:t>Environmental benefits </a:t>
            </a:r>
            <a:r>
              <a:rPr lang="it-IT" sz="4400" b="1" dirty="0">
                <a:solidFill>
                  <a:srgbClr val="FFFF00"/>
                </a:solidFill>
              </a:rPr>
              <a:t>   </a:t>
            </a:r>
          </a:p>
        </p:txBody>
      </p:sp>
    </p:spTree>
    <p:extLst>
      <p:ext uri="{BB962C8B-B14F-4D97-AF65-F5344CB8AC3E}">
        <p14:creationId xmlns:p14="http://schemas.microsoft.com/office/powerpoint/2010/main" val="25641231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999656" y="0"/>
            <a:ext cx="7668344" cy="576064"/>
          </a:xfrm>
        </p:spPr>
        <p:txBody>
          <a:bodyPr>
            <a:normAutofit fontScale="90000"/>
          </a:bodyPr>
          <a:lstStyle/>
          <a:p>
            <a:pPr marL="90488" algn="l"/>
            <a:r>
              <a:rPr lang="it-IT" sz="3200" b="1" dirty="0">
                <a:solidFill>
                  <a:srgbClr val="FF0000"/>
                </a:solidFill>
              </a:rPr>
              <a:t/>
            </a:r>
            <a:br>
              <a:rPr lang="it-IT" sz="3200" b="1" dirty="0">
                <a:solidFill>
                  <a:srgbClr val="FF0000"/>
                </a:solidFill>
              </a:rPr>
            </a:br>
            <a:r>
              <a:rPr lang="it-IT" sz="2200" b="1" dirty="0">
                <a:solidFill>
                  <a:srgbClr val="FF0000"/>
                </a:solidFill>
                <a:latin typeface="Comic Sans MS" pitchFamily="66" charset="0"/>
              </a:rPr>
              <a:t>The importance of Natural Gas for transport in  </a:t>
            </a:r>
            <a:r>
              <a:rPr lang="en-US" sz="2200" b="1" dirty="0">
                <a:solidFill>
                  <a:srgbClr val="FF0000"/>
                </a:solidFill>
                <a:latin typeface="Comic Sans MS" pitchFamily="66" charset="0"/>
              </a:rPr>
              <a:t> ITALY </a:t>
            </a:r>
            <a:r>
              <a:rPr lang="en-US" sz="3200" b="1" dirty="0"/>
              <a:t/>
            </a:r>
            <a:br>
              <a:rPr lang="en-US" sz="3200" b="1" dirty="0"/>
            </a:br>
            <a:endParaRPr lang="it-IT" sz="3200" dirty="0"/>
          </a:p>
        </p:txBody>
      </p:sp>
      <p:pic>
        <p:nvPicPr>
          <p:cNvPr id="7" name="77315fbe-ae90-4caa-9f3d-d20ab3bffa36" descr="094250FE-BE6E-47B2-8943-6E12F52DDDFC@localdomain"/>
          <p:cNvPicPr>
            <a:picLocks noChangeAspect="1" noChangeArrowheads="1"/>
          </p:cNvPicPr>
          <p:nvPr/>
        </p:nvPicPr>
        <p:blipFill>
          <a:blip r:embed="rId3" cstate="print"/>
          <a:srcRect/>
          <a:stretch>
            <a:fillRect/>
          </a:stretch>
        </p:blipFill>
        <p:spPr bwMode="auto">
          <a:xfrm>
            <a:off x="1524000" y="-27384"/>
            <a:ext cx="1485766" cy="661630"/>
          </a:xfrm>
          <a:prstGeom prst="rect">
            <a:avLst/>
          </a:prstGeom>
          <a:noFill/>
          <a:ln w="9525">
            <a:noFill/>
            <a:miter lim="800000"/>
            <a:headEnd/>
            <a:tailEnd/>
          </a:ln>
        </p:spPr>
      </p:pic>
      <p:graphicFrame>
        <p:nvGraphicFramePr>
          <p:cNvPr id="9" name="Grafico 8"/>
          <p:cNvGraphicFramePr>
            <a:graphicFrameLocks/>
          </p:cNvGraphicFramePr>
          <p:nvPr>
            <p:extLst>
              <p:ext uri="{D42A27DB-BD31-4B8C-83A1-F6EECF244321}">
                <p14:modId xmlns:p14="http://schemas.microsoft.com/office/powerpoint/2010/main" val="2284261412"/>
              </p:ext>
            </p:extLst>
          </p:nvPr>
        </p:nvGraphicFramePr>
        <p:xfrm>
          <a:off x="-1" y="764704"/>
          <a:ext cx="12053455" cy="6093296"/>
        </p:xfrm>
        <a:graphic>
          <a:graphicData uri="http://schemas.openxmlformats.org/drawingml/2006/chart">
            <c:chart xmlns:c="http://schemas.openxmlformats.org/drawingml/2006/chart" xmlns:r="http://schemas.openxmlformats.org/officeDocument/2006/relationships" r:id="rId4"/>
          </a:graphicData>
        </a:graphic>
      </p:graphicFrame>
      <p:cxnSp>
        <p:nvCxnSpPr>
          <p:cNvPr id="11" name="Connettore 2 10"/>
          <p:cNvCxnSpPr>
            <a:stCxn id="12" idx="0"/>
          </p:cNvCxnSpPr>
          <p:nvPr/>
        </p:nvCxnSpPr>
        <p:spPr>
          <a:xfrm flipV="1">
            <a:off x="5231904" y="2204864"/>
            <a:ext cx="792088" cy="3816424"/>
          </a:xfrm>
          <a:prstGeom prst="straightConnector1">
            <a:avLst/>
          </a:prstGeom>
          <a:ln w="12700">
            <a:tailEnd type="arrow"/>
          </a:ln>
        </p:spPr>
        <p:style>
          <a:lnRef idx="1">
            <a:schemeClr val="accent1"/>
          </a:lnRef>
          <a:fillRef idx="0">
            <a:schemeClr val="accent1"/>
          </a:fillRef>
          <a:effectRef idx="0">
            <a:schemeClr val="accent1"/>
          </a:effectRef>
          <a:fontRef idx="minor">
            <a:schemeClr val="tx1"/>
          </a:fontRef>
        </p:style>
      </p:cxnSp>
      <p:sp>
        <p:nvSpPr>
          <p:cNvPr id="12" name="CasellaDiTesto 11"/>
          <p:cNvSpPr txBox="1"/>
          <p:nvPr/>
        </p:nvSpPr>
        <p:spPr>
          <a:xfrm>
            <a:off x="4655840" y="6021288"/>
            <a:ext cx="1152128" cy="369332"/>
          </a:xfrm>
          <a:prstGeom prst="rect">
            <a:avLst/>
          </a:prstGeom>
          <a:noFill/>
        </p:spPr>
        <p:txBody>
          <a:bodyPr wrap="square" rtlCol="0">
            <a:spAutoFit/>
          </a:bodyPr>
          <a:lstStyle/>
          <a:p>
            <a:r>
              <a:rPr lang="it-IT" dirty="0"/>
              <a:t>Incentives </a:t>
            </a:r>
          </a:p>
        </p:txBody>
      </p:sp>
    </p:spTree>
    <p:extLst>
      <p:ext uri="{BB962C8B-B14F-4D97-AF65-F5344CB8AC3E}">
        <p14:creationId xmlns:p14="http://schemas.microsoft.com/office/powerpoint/2010/main" val="31947927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Segnaposto contenuto 3"/>
          <p:cNvGraphicFramePr>
            <a:graphicFrameLocks noGrp="1"/>
          </p:cNvGraphicFramePr>
          <p:nvPr>
            <p:ph sz="quarter" idx="13"/>
            <p:extLst>
              <p:ext uri="{D42A27DB-BD31-4B8C-83A1-F6EECF244321}">
                <p14:modId xmlns:p14="http://schemas.microsoft.com/office/powerpoint/2010/main" val="2696900404"/>
              </p:ext>
            </p:extLst>
          </p:nvPr>
        </p:nvGraphicFramePr>
        <p:xfrm>
          <a:off x="595745" y="207818"/>
          <a:ext cx="11152909" cy="6650182"/>
        </p:xfrm>
        <a:graphic>
          <a:graphicData uri="http://schemas.openxmlformats.org/drawingml/2006/chart">
            <c:chart xmlns:c="http://schemas.openxmlformats.org/drawingml/2006/chart" xmlns:r="http://schemas.openxmlformats.org/officeDocument/2006/relationships" r:id="rId2"/>
          </a:graphicData>
        </a:graphic>
      </p:graphicFrame>
      <p:sp>
        <p:nvSpPr>
          <p:cNvPr id="5" name="CasellaDiTesto 1"/>
          <p:cNvSpPr txBox="1"/>
          <p:nvPr/>
        </p:nvSpPr>
        <p:spPr>
          <a:xfrm>
            <a:off x="9228325" y="3921385"/>
            <a:ext cx="917200" cy="310629"/>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it-IT" sz="1600" b="1" dirty="0" smtClean="0">
                <a:solidFill>
                  <a:srgbClr val="C00000"/>
                </a:solidFill>
                <a:latin typeface="Calibri" panose="020F0502020204030204" pitchFamily="34" charset="0"/>
              </a:rPr>
              <a:t>NG</a:t>
            </a:r>
            <a:endParaRPr lang="en-US" sz="1600" b="1" dirty="0">
              <a:solidFill>
                <a:srgbClr val="C00000"/>
              </a:solidFill>
              <a:latin typeface="Calibri" panose="020F0502020204030204" pitchFamily="34" charset="0"/>
            </a:endParaRPr>
          </a:p>
        </p:txBody>
      </p:sp>
      <p:sp>
        <p:nvSpPr>
          <p:cNvPr id="6" name="CasellaDiTesto 1"/>
          <p:cNvSpPr txBox="1"/>
          <p:nvPr/>
        </p:nvSpPr>
        <p:spPr>
          <a:xfrm rot="1417074">
            <a:off x="9961750" y="4807211"/>
            <a:ext cx="917200" cy="310629"/>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it-IT" sz="1600" b="1" dirty="0" smtClean="0">
                <a:solidFill>
                  <a:srgbClr val="C00000"/>
                </a:solidFill>
                <a:latin typeface="Calibri" panose="020F0502020204030204" pitchFamily="34" charset="0"/>
              </a:rPr>
              <a:t>LPG</a:t>
            </a:r>
            <a:endParaRPr lang="en-US" sz="1600" b="1" dirty="0">
              <a:solidFill>
                <a:srgbClr val="C00000"/>
              </a:solidFill>
              <a:latin typeface="Calibri" panose="020F0502020204030204" pitchFamily="34" charset="0"/>
            </a:endParaRPr>
          </a:p>
        </p:txBody>
      </p:sp>
    </p:spTree>
    <p:extLst>
      <p:ext uri="{BB962C8B-B14F-4D97-AF65-F5344CB8AC3E}">
        <p14:creationId xmlns:p14="http://schemas.microsoft.com/office/powerpoint/2010/main" val="32650552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1" y="923925"/>
            <a:ext cx="11591924" cy="5505754"/>
          </a:xfrm>
          <a:prstGeom prst="rect">
            <a:avLst/>
          </a:prstGeom>
          <a:effectLst>
            <a:softEdge rad="317500"/>
          </a:effectLst>
        </p:spPr>
      </p:pic>
      <p:sp>
        <p:nvSpPr>
          <p:cNvPr id="6" name="Segnaposto contenuto 5"/>
          <p:cNvSpPr>
            <a:spLocks noGrp="1"/>
          </p:cNvSpPr>
          <p:nvPr>
            <p:ph sz="quarter" idx="13"/>
          </p:nvPr>
        </p:nvSpPr>
        <p:spPr>
          <a:xfrm>
            <a:off x="4152274" y="262067"/>
            <a:ext cx="4077326" cy="661858"/>
          </a:xfrm>
        </p:spPr>
        <p:txBody>
          <a:bodyPr>
            <a:noAutofit/>
          </a:bodyPr>
          <a:lstStyle/>
          <a:p>
            <a:pPr marL="0" indent="0">
              <a:buNone/>
            </a:pPr>
            <a:r>
              <a:rPr lang="it-IT" sz="4000" dirty="0" smtClean="0">
                <a:solidFill>
                  <a:srgbClr val="C00000"/>
                </a:solidFill>
                <a:latin typeface="Comic Sans MS" panose="030F0702030302020204" pitchFamily="66" charset="0"/>
              </a:rPr>
              <a:t>Technology </a:t>
            </a:r>
            <a:endParaRPr lang="en-US" sz="4000" dirty="0">
              <a:solidFill>
                <a:srgbClr val="C00000"/>
              </a:solidFill>
              <a:latin typeface="Comic Sans MS" panose="030F0702030302020204" pitchFamily="66" charset="0"/>
            </a:endParaRPr>
          </a:p>
        </p:txBody>
      </p:sp>
    </p:spTree>
    <p:extLst>
      <p:ext uri="{BB962C8B-B14F-4D97-AF65-F5344CB8AC3E}">
        <p14:creationId xmlns:p14="http://schemas.microsoft.com/office/powerpoint/2010/main" val="28291134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sz="quarter" idx="13"/>
          </p:nvPr>
        </p:nvPicPr>
        <p:blipFill>
          <a:blip r:embed="rId2"/>
          <a:stretch>
            <a:fillRect/>
          </a:stretch>
        </p:blipFill>
        <p:spPr>
          <a:xfrm>
            <a:off x="0" y="0"/>
            <a:ext cx="12081163" cy="7093527"/>
          </a:xfrm>
          <a:prstGeom prst="rect">
            <a:avLst/>
          </a:prstGeom>
        </p:spPr>
      </p:pic>
    </p:spTree>
    <p:extLst>
      <p:ext uri="{BB962C8B-B14F-4D97-AF65-F5344CB8AC3E}">
        <p14:creationId xmlns:p14="http://schemas.microsoft.com/office/powerpoint/2010/main" val="13609018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en-US" dirty="0" smtClean="0"/>
              <a:t>ITALIAN “BLU CORRIDOR”</a:t>
            </a:r>
            <a:endParaRPr lang="en-US" dirty="0"/>
          </a:p>
        </p:txBody>
      </p:sp>
      <p:pic>
        <p:nvPicPr>
          <p:cNvPr id="9" name="Immagin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31504" y="-27384"/>
            <a:ext cx="1577318" cy="701808"/>
          </a:xfrm>
          <a:prstGeom prst="rect">
            <a:avLst/>
          </a:prstGeom>
        </p:spPr>
      </p:pic>
      <p:pic>
        <p:nvPicPr>
          <p:cNvPr id="25602" name="Picture 2"/>
          <p:cNvPicPr>
            <a:picLocks noChangeAspect="1" noChangeArrowheads="1"/>
          </p:cNvPicPr>
          <p:nvPr/>
        </p:nvPicPr>
        <p:blipFill>
          <a:blip r:embed="rId3" cstate="print"/>
          <a:srcRect/>
          <a:stretch>
            <a:fillRect/>
          </a:stretch>
        </p:blipFill>
        <p:spPr bwMode="auto">
          <a:xfrm>
            <a:off x="1919536" y="722583"/>
            <a:ext cx="5688633" cy="5825409"/>
          </a:xfrm>
          <a:prstGeom prst="rect">
            <a:avLst/>
          </a:prstGeom>
          <a:noFill/>
          <a:ln w="9525">
            <a:noFill/>
            <a:miter lim="800000"/>
            <a:headEnd/>
            <a:tailEnd/>
          </a:ln>
        </p:spPr>
      </p:pic>
      <p:pic>
        <p:nvPicPr>
          <p:cNvPr id="25603" name="Picture 3"/>
          <p:cNvPicPr>
            <a:picLocks noChangeAspect="1" noChangeArrowheads="1"/>
          </p:cNvPicPr>
          <p:nvPr/>
        </p:nvPicPr>
        <p:blipFill>
          <a:blip r:embed="rId4" cstate="print"/>
          <a:srcRect/>
          <a:stretch>
            <a:fillRect/>
          </a:stretch>
        </p:blipFill>
        <p:spPr bwMode="auto">
          <a:xfrm>
            <a:off x="7824193" y="1628801"/>
            <a:ext cx="809625" cy="3724275"/>
          </a:xfrm>
          <a:prstGeom prst="rect">
            <a:avLst/>
          </a:prstGeom>
          <a:noFill/>
          <a:ln w="9525">
            <a:noFill/>
            <a:miter lim="800000"/>
            <a:headEnd/>
            <a:tailEnd/>
          </a:ln>
        </p:spPr>
      </p:pic>
      <p:sp>
        <p:nvSpPr>
          <p:cNvPr id="17" name="CasellaDiTesto 16"/>
          <p:cNvSpPr txBox="1"/>
          <p:nvPr/>
        </p:nvSpPr>
        <p:spPr>
          <a:xfrm>
            <a:off x="8688288" y="1700809"/>
            <a:ext cx="1584176" cy="307777"/>
          </a:xfrm>
          <a:prstGeom prst="rect">
            <a:avLst/>
          </a:prstGeom>
          <a:noFill/>
        </p:spPr>
        <p:txBody>
          <a:bodyPr wrap="square" rtlCol="0">
            <a:spAutoFit/>
          </a:bodyPr>
          <a:lstStyle/>
          <a:p>
            <a:r>
              <a:rPr lang="it-IT" sz="1400" dirty="0">
                <a:latin typeface="Comic Sans MS" pitchFamily="66" charset="0"/>
              </a:rPr>
              <a:t>EXISTING </a:t>
            </a:r>
          </a:p>
        </p:txBody>
      </p:sp>
      <p:sp>
        <p:nvSpPr>
          <p:cNvPr id="18" name="CasellaDiTesto 17"/>
          <p:cNvSpPr txBox="1"/>
          <p:nvPr/>
        </p:nvSpPr>
        <p:spPr>
          <a:xfrm>
            <a:off x="8760296" y="2780928"/>
            <a:ext cx="1728192" cy="523220"/>
          </a:xfrm>
          <a:prstGeom prst="rect">
            <a:avLst/>
          </a:prstGeom>
          <a:noFill/>
        </p:spPr>
        <p:txBody>
          <a:bodyPr wrap="square" rtlCol="0">
            <a:spAutoFit/>
          </a:bodyPr>
          <a:lstStyle/>
          <a:p>
            <a:r>
              <a:rPr lang="it-IT" sz="1400" dirty="0">
                <a:latin typeface="Comic Sans MS" pitchFamily="66" charset="0"/>
              </a:rPr>
              <a:t>UNDER CONSTRUCTION</a:t>
            </a:r>
          </a:p>
        </p:txBody>
      </p:sp>
      <p:sp>
        <p:nvSpPr>
          <p:cNvPr id="19" name="CasellaDiTesto 18"/>
          <p:cNvSpPr txBox="1"/>
          <p:nvPr/>
        </p:nvSpPr>
        <p:spPr>
          <a:xfrm>
            <a:off x="8760296" y="4005065"/>
            <a:ext cx="1584176" cy="307777"/>
          </a:xfrm>
          <a:prstGeom prst="rect">
            <a:avLst/>
          </a:prstGeom>
          <a:noFill/>
        </p:spPr>
        <p:txBody>
          <a:bodyPr wrap="square" rtlCol="0">
            <a:spAutoFit/>
          </a:bodyPr>
          <a:lstStyle/>
          <a:p>
            <a:r>
              <a:rPr lang="it-IT" sz="1400" dirty="0">
                <a:latin typeface="Comic Sans MS" pitchFamily="66" charset="0"/>
              </a:rPr>
              <a:t>STAND BY  </a:t>
            </a:r>
          </a:p>
        </p:txBody>
      </p:sp>
      <p:sp>
        <p:nvSpPr>
          <p:cNvPr id="20" name="CasellaDiTesto 19"/>
          <p:cNvSpPr txBox="1"/>
          <p:nvPr/>
        </p:nvSpPr>
        <p:spPr>
          <a:xfrm>
            <a:off x="8832304" y="4941169"/>
            <a:ext cx="1584176" cy="307777"/>
          </a:xfrm>
          <a:prstGeom prst="rect">
            <a:avLst/>
          </a:prstGeom>
          <a:noFill/>
        </p:spPr>
        <p:txBody>
          <a:bodyPr wrap="square" rtlCol="0">
            <a:spAutoFit/>
          </a:bodyPr>
          <a:lstStyle/>
          <a:p>
            <a:r>
              <a:rPr lang="it-IT" sz="1400" dirty="0">
                <a:latin typeface="Comic Sans MS" pitchFamily="66" charset="0"/>
              </a:rPr>
              <a:t>UNDER DESIGN </a:t>
            </a:r>
          </a:p>
        </p:txBody>
      </p:sp>
      <p:sp>
        <p:nvSpPr>
          <p:cNvPr id="21" name="CasellaDiTesto 20"/>
          <p:cNvSpPr txBox="1"/>
          <p:nvPr/>
        </p:nvSpPr>
        <p:spPr>
          <a:xfrm>
            <a:off x="7968208" y="980728"/>
            <a:ext cx="2160240" cy="338554"/>
          </a:xfrm>
          <a:prstGeom prst="rect">
            <a:avLst/>
          </a:prstGeom>
          <a:noFill/>
        </p:spPr>
        <p:txBody>
          <a:bodyPr wrap="square" rtlCol="0">
            <a:spAutoFit/>
          </a:bodyPr>
          <a:lstStyle/>
          <a:p>
            <a:r>
              <a:rPr lang="it-IT" sz="1600" b="1" dirty="0">
                <a:latin typeface="Comic Sans MS" pitchFamily="66" charset="0"/>
              </a:rPr>
              <a:t>LNG TERMINALS </a:t>
            </a:r>
          </a:p>
        </p:txBody>
      </p:sp>
    </p:spTree>
    <p:extLst>
      <p:ext uri="{BB962C8B-B14F-4D97-AF65-F5344CB8AC3E}">
        <p14:creationId xmlns:p14="http://schemas.microsoft.com/office/powerpoint/2010/main" val="4198655607"/>
      </p:ext>
    </p:extLst>
  </p:cSld>
  <p:clrMapOvr>
    <a:masterClrMapping/>
  </p:clrMapOvr>
  <p:timing>
    <p:tnLst>
      <p:par>
        <p:cTn id="1" dur="indefinite" restart="never" nodeType="tmRoot"/>
      </p:par>
    </p:tnLst>
  </p:timing>
</p:sld>
</file>

<file path=ppt/theme/theme1.xml><?xml version="1.0" encoding="utf-8"?>
<a:theme xmlns:a="http://schemas.openxmlformats.org/drawingml/2006/main" name="Goccia">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TM04033925[[fn=Goccia]]</Template>
  <TotalTime>58</TotalTime>
  <Words>155</Words>
  <Application>Microsoft Office PowerPoint</Application>
  <PresentationFormat>Widescreen</PresentationFormat>
  <Paragraphs>35</Paragraphs>
  <Slides>9</Slides>
  <Notes>1</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9</vt:i4>
      </vt:variant>
    </vt:vector>
  </HeadingPairs>
  <TitlesOfParts>
    <vt:vector size="14" baseType="lpstr">
      <vt:lpstr>Arial</vt:lpstr>
      <vt:lpstr>Calibri</vt:lpstr>
      <vt:lpstr>Comic Sans MS</vt:lpstr>
      <vt:lpstr>Tw Cen MT</vt:lpstr>
      <vt:lpstr>Goccia</vt:lpstr>
      <vt:lpstr>Presentazione standard di PowerPoint</vt:lpstr>
      <vt:lpstr>Presentazione standard di PowerPoint</vt:lpstr>
      <vt:lpstr>Presentazione standard di PowerPoint</vt:lpstr>
      <vt:lpstr>Presentazione standard di PowerPoint</vt:lpstr>
      <vt:lpstr> The importance of Natural Gas for transport in   ITALY  </vt:lpstr>
      <vt:lpstr>Presentazione standard di PowerPoint</vt:lpstr>
      <vt:lpstr>Presentazione standard di PowerPoint</vt:lpstr>
      <vt:lpstr>Presentazione standard di PowerPoint</vt:lpstr>
      <vt:lpstr>ITALIAN “BLU CORRIDOR”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Flavio Merigo</dc:creator>
  <cp:lastModifiedBy>Flavio Merigo</cp:lastModifiedBy>
  <cp:revision>8</cp:revision>
  <dcterms:created xsi:type="dcterms:W3CDTF">2016-05-24T08:24:28Z</dcterms:created>
  <dcterms:modified xsi:type="dcterms:W3CDTF">2016-05-26T08:46:46Z</dcterms:modified>
</cp:coreProperties>
</file>